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Override PartName="/ppt/slides/slide87.xml" ContentType="application/vnd.openxmlformats-officedocument.presentationml.slide+xml"/>
  <Default Extension="bin" ContentType="application/vnd.openxmlformats-officedocument.presentationml.printerSettings"/>
  <Override PartName="/ppt/tags/tag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5.xml" ContentType="application/vnd.openxmlformats-officedocument.presentationml.tags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46.xml" ContentType="application/vnd.openxmlformats-officedocument.presentationml.slide+xml"/>
  <Default Extension="tiff" ContentType="image/tiff"/>
  <Override PartName="/ppt/slideLayouts/slideLayout14.xml" ContentType="application/vnd.openxmlformats-officedocument.presentationml.slideLayout+xml"/>
  <Override PartName="/ppt/slides/slide7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88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tags/tag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ags/tag6.xml" ContentType="application/vnd.openxmlformats-officedocument.presentationml.tags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71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tags/tag3.xml" ContentType="application/vnd.openxmlformats-officedocument.presentationml.tags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63.xml" ContentType="application/vnd.openxmlformats-officedocument.presentationml.slide+xml"/>
  <Override PartName="/ppt/slides/slide82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86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tags/tag4.xml" ContentType="application/vnd.openxmlformats-officedocument.presentationml.tags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63" r:id="rId2"/>
    <p:sldId id="397" r:id="rId3"/>
    <p:sldId id="284" r:id="rId4"/>
    <p:sldId id="355" r:id="rId5"/>
    <p:sldId id="356" r:id="rId6"/>
    <p:sldId id="285" r:id="rId7"/>
    <p:sldId id="286" r:id="rId8"/>
    <p:sldId id="287" r:id="rId9"/>
    <p:sldId id="288" r:id="rId10"/>
    <p:sldId id="264" r:id="rId11"/>
    <p:sldId id="289" r:id="rId12"/>
    <p:sldId id="290" r:id="rId13"/>
    <p:sldId id="291" r:id="rId14"/>
    <p:sldId id="293" r:id="rId15"/>
    <p:sldId id="294" r:id="rId16"/>
    <p:sldId id="295" r:id="rId17"/>
    <p:sldId id="292" r:id="rId18"/>
    <p:sldId id="349" r:id="rId19"/>
    <p:sldId id="350" r:id="rId20"/>
    <p:sldId id="296" r:id="rId21"/>
    <p:sldId id="297" r:id="rId22"/>
    <p:sldId id="343" r:id="rId23"/>
    <p:sldId id="390" r:id="rId24"/>
    <p:sldId id="344" r:id="rId25"/>
    <p:sldId id="345" r:id="rId26"/>
    <p:sldId id="346" r:id="rId27"/>
    <p:sldId id="348" r:id="rId28"/>
    <p:sldId id="270" r:id="rId29"/>
    <p:sldId id="298" r:id="rId30"/>
    <p:sldId id="299" r:id="rId31"/>
    <p:sldId id="391" r:id="rId32"/>
    <p:sldId id="393" r:id="rId33"/>
    <p:sldId id="394" r:id="rId34"/>
    <p:sldId id="395" r:id="rId35"/>
    <p:sldId id="300" r:id="rId36"/>
    <p:sldId id="301" r:id="rId37"/>
    <p:sldId id="302" r:id="rId38"/>
    <p:sldId id="354" r:id="rId39"/>
    <p:sldId id="304" r:id="rId40"/>
    <p:sldId id="339" r:id="rId41"/>
    <p:sldId id="305" r:id="rId42"/>
    <p:sldId id="306" r:id="rId43"/>
    <p:sldId id="271" r:id="rId44"/>
    <p:sldId id="307" r:id="rId45"/>
    <p:sldId id="308" r:id="rId46"/>
    <p:sldId id="312" r:id="rId47"/>
    <p:sldId id="370" r:id="rId48"/>
    <p:sldId id="309" r:id="rId49"/>
    <p:sldId id="310" r:id="rId50"/>
    <p:sldId id="311" r:id="rId51"/>
    <p:sldId id="313" r:id="rId52"/>
    <p:sldId id="314" r:id="rId53"/>
    <p:sldId id="315" r:id="rId54"/>
    <p:sldId id="365" r:id="rId55"/>
    <p:sldId id="392" r:id="rId56"/>
    <p:sldId id="371" r:id="rId57"/>
    <p:sldId id="316" r:id="rId58"/>
    <p:sldId id="319" r:id="rId59"/>
    <p:sldId id="320" r:id="rId60"/>
    <p:sldId id="317" r:id="rId61"/>
    <p:sldId id="318" r:id="rId62"/>
    <p:sldId id="328" r:id="rId63"/>
    <p:sldId id="372" r:id="rId64"/>
    <p:sldId id="321" r:id="rId65"/>
    <p:sldId id="338" r:id="rId66"/>
    <p:sldId id="322" r:id="rId67"/>
    <p:sldId id="351" r:id="rId68"/>
    <p:sldId id="373" r:id="rId69"/>
    <p:sldId id="323" r:id="rId70"/>
    <p:sldId id="324" r:id="rId71"/>
    <p:sldId id="325" r:id="rId72"/>
    <p:sldId id="326" r:id="rId73"/>
    <p:sldId id="327" r:id="rId74"/>
    <p:sldId id="366" r:id="rId75"/>
    <p:sldId id="329" r:id="rId76"/>
    <p:sldId id="331" r:id="rId77"/>
    <p:sldId id="332" r:id="rId78"/>
    <p:sldId id="333" r:id="rId79"/>
    <p:sldId id="334" r:id="rId80"/>
    <p:sldId id="381" r:id="rId81"/>
    <p:sldId id="382" r:id="rId82"/>
    <p:sldId id="383" r:id="rId83"/>
    <p:sldId id="384" r:id="rId84"/>
    <p:sldId id="396" r:id="rId85"/>
    <p:sldId id="340" r:id="rId86"/>
    <p:sldId id="352" r:id="rId87"/>
    <p:sldId id="353" r:id="rId88"/>
    <p:sldId id="272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CECEE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8" d="100"/>
          <a:sy n="98" d="100"/>
        </p:scale>
        <p:origin x="-640" y="-112"/>
      </p:cViewPr>
      <p:guideLst>
        <p:guide orient="horz" pos="326"/>
        <p:guide orient="horz" pos="1294"/>
        <p:guide orient="horz" pos="3745"/>
        <p:guide orient="horz" pos="3980"/>
        <p:guide orient="horz" pos="1092"/>
        <p:guide orient="horz" pos="1741"/>
        <p:guide orient="horz" pos="4121"/>
        <p:guide pos="2880"/>
        <p:guide pos="363"/>
        <p:guide pos="5396"/>
        <p:guide pos="35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1" Type="http://schemas.openxmlformats.org/officeDocument/2006/relationships/handoutMaster" Target="handoutMasters/handoutMaster1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1CE99-1BAA-F440-8704-DE96F3031C9B}" type="datetimeFigureOut">
              <a:rPr lang="en-US" smtClean="0"/>
              <a:pPr/>
              <a:t>6/27/12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31478-20D7-294A-8986-8FA797F4F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6/27/12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64" y="3176128"/>
            <a:ext cx="7712086" cy="816481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064" y="4065270"/>
            <a:ext cx="7712086" cy="1879918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842635" y="6467784"/>
            <a:ext cx="6047398" cy="292529"/>
          </a:xfrm>
        </p:spPr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3075" name="Picture 3" descr="\\psf\Host\Volumes\johbee\Documents\01_Freelance_Design\INTERBRAND\AT&amp;T\2011_Internal_Templates\exports\SimpleTitle02_Logo3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2025105"/>
            <a:ext cx="1420371" cy="96621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875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imple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232968" y="225688"/>
            <a:ext cx="8678064" cy="6383327"/>
          </a:xfrm>
          <a:prstGeom prst="roundRect">
            <a:avLst>
              <a:gd name="adj" fmla="val 1886"/>
            </a:avLst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36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576598" y="533400"/>
            <a:ext cx="7989552" cy="1200150"/>
          </a:xfrm>
        </p:spPr>
        <p:txBody>
          <a:bodyPr>
            <a:normAutofit/>
          </a:bodyPr>
          <a:lstStyle>
            <a:lvl1pPr>
              <a:lnSpc>
                <a:spcPct val="91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 userDrawn="1">
            <p:ph type="sldNum" sz="quarter" idx="11"/>
          </p:nvPr>
        </p:nvSpPr>
        <p:spPr>
          <a:xfrm>
            <a:off x="327126" y="6100649"/>
            <a:ext cx="3368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00286" y="6080758"/>
            <a:ext cx="743714" cy="7772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76263" y="2527701"/>
            <a:ext cx="7989887" cy="2044295"/>
          </a:xfrm>
        </p:spPr>
        <p:txBody>
          <a:bodyPr/>
          <a:lstStyle>
            <a:lvl1pPr>
              <a:lnSpc>
                <a:spcPct val="98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944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imple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232968" y="225688"/>
            <a:ext cx="8678064" cy="6383327"/>
          </a:xfrm>
          <a:prstGeom prst="roundRect">
            <a:avLst>
              <a:gd name="adj" fmla="val 1886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36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576598" y="533400"/>
            <a:ext cx="7989552" cy="1200150"/>
          </a:xfrm>
        </p:spPr>
        <p:txBody>
          <a:bodyPr>
            <a:normAutofit/>
          </a:bodyPr>
          <a:lstStyle>
            <a:lvl1pPr>
              <a:lnSpc>
                <a:spcPct val="91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 userDrawn="1">
            <p:ph type="sldNum" sz="quarter" idx="11"/>
          </p:nvPr>
        </p:nvSpPr>
        <p:spPr>
          <a:xfrm>
            <a:off x="327126" y="6100649"/>
            <a:ext cx="3368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00286" y="6080758"/>
            <a:ext cx="743714" cy="7772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76263" y="2527701"/>
            <a:ext cx="7989887" cy="2044295"/>
          </a:xfrm>
        </p:spPr>
        <p:txBody>
          <a:bodyPr/>
          <a:lstStyle>
            <a:lvl1pPr>
              <a:lnSpc>
                <a:spcPct val="98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9961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imple 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232968" y="225688"/>
            <a:ext cx="8678064" cy="6383327"/>
          </a:xfrm>
          <a:prstGeom prst="roundRect">
            <a:avLst>
              <a:gd name="adj" fmla="val 188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36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576598" y="533400"/>
            <a:ext cx="7989552" cy="1200150"/>
          </a:xfrm>
        </p:spPr>
        <p:txBody>
          <a:bodyPr>
            <a:normAutofit/>
          </a:bodyPr>
          <a:lstStyle>
            <a:lvl1pPr>
              <a:lnSpc>
                <a:spcPct val="91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 userDrawn="1">
            <p:ph type="sldNum" sz="quarter" idx="11"/>
          </p:nvPr>
        </p:nvSpPr>
        <p:spPr>
          <a:xfrm>
            <a:off x="327126" y="6100649"/>
            <a:ext cx="3368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00286" y="6080758"/>
            <a:ext cx="743714" cy="7772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76263" y="2527701"/>
            <a:ext cx="7989887" cy="2044295"/>
          </a:xfrm>
        </p:spPr>
        <p:txBody>
          <a:bodyPr/>
          <a:lstStyle>
            <a:lvl1pPr>
              <a:lnSpc>
                <a:spcPct val="98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4299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96" y="515928"/>
            <a:ext cx="7989553" cy="1068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945285"/>
            <a:ext cx="7989553" cy="39999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27126" y="6100649"/>
            <a:ext cx="336833" cy="365125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00286" y="6080758"/>
            <a:ext cx="743714" cy="7772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3237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945285"/>
            <a:ext cx="3867605" cy="39999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27126" y="6100649"/>
            <a:ext cx="336833" cy="365125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00286" y="6080758"/>
            <a:ext cx="743714" cy="7772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698544" y="1945286"/>
            <a:ext cx="3867605" cy="39999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0688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945285"/>
            <a:ext cx="3867605" cy="39999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27126" y="6100649"/>
            <a:ext cx="336833" cy="365125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00286" y="6080758"/>
            <a:ext cx="743714" cy="7772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698544" y="1945286"/>
            <a:ext cx="3867605" cy="3999902"/>
          </a:xfrm>
          <a:prstGeom prst="roundRect">
            <a:avLst>
              <a:gd name="adj" fmla="val 3948"/>
            </a:avLst>
          </a:prstGeom>
          <a:solidFill>
            <a:srgbClr val="ECECEE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068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545" y="1945285"/>
            <a:ext cx="3867605" cy="39999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27126" y="6100649"/>
            <a:ext cx="336833" cy="365125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00286" y="6080758"/>
            <a:ext cx="743714" cy="7772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576596" y="1945286"/>
            <a:ext cx="3867605" cy="3999902"/>
          </a:xfrm>
          <a:prstGeom prst="roundRect">
            <a:avLst>
              <a:gd name="adj" fmla="val 3948"/>
            </a:avLst>
          </a:prstGeom>
          <a:solidFill>
            <a:srgbClr val="ECECEE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0688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Gra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368689"/>
            <a:ext cx="7989553" cy="4449691"/>
          </a:xfrm>
          <a:prstGeom prst="roundRect">
            <a:avLst>
              <a:gd name="adj" fmla="val 2400"/>
            </a:avLst>
          </a:prstGeom>
          <a:solidFill>
            <a:srgbClr val="ECECEE"/>
          </a:solidFill>
        </p:spPr>
        <p:txBody>
          <a:bodyPr lIns="274320" tIns="256032" rIns="274320" bIns="22860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96" y="434975"/>
            <a:ext cx="7989553" cy="584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27126" y="6100649"/>
            <a:ext cx="336833" cy="365125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00286" y="6080758"/>
            <a:ext cx="743714" cy="7772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162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30188" y="1141413"/>
            <a:ext cx="8683625" cy="5480050"/>
          </a:xfrm>
          <a:prstGeom prst="roundRect">
            <a:avLst>
              <a:gd name="adj" fmla="val 2516"/>
            </a:avLst>
          </a:prstGeom>
          <a:solidFill>
            <a:srgbClr val="ECECEE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27126" y="6100649"/>
            <a:ext cx="3368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00286" y="6080758"/>
            <a:ext cx="743714" cy="7772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6596" y="434975"/>
            <a:ext cx="7989553" cy="5848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5024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ustom Exhi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613304"/>
            <a:ext cx="7989553" cy="4409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327126" y="6100649"/>
            <a:ext cx="336833" cy="365125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00286" y="6080758"/>
            <a:ext cx="743714" cy="7772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576596" y="2254250"/>
            <a:ext cx="2475084" cy="3535363"/>
          </a:xfrm>
          <a:prstGeom prst="roundRect">
            <a:avLst>
              <a:gd name="adj" fmla="val 4677"/>
            </a:avLst>
          </a:prstGeom>
          <a:solidFill>
            <a:srgbClr val="ECECEE"/>
          </a:solidFill>
        </p:spPr>
        <p:txBody>
          <a:bodyPr lIns="91440" tIns="512064" rIns="91440"/>
          <a:lstStyle>
            <a:lvl1pPr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defRPr sz="1400" b="0"/>
            </a:lvl1pPr>
            <a:lvl2pPr marL="168275" indent="-168275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 sz="1400"/>
            </a:lvl2pPr>
            <a:lvl3pPr marL="342900" indent="-168275">
              <a:buFont typeface="BentonSansF Book" pitchFamily="50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76767" y="2254250"/>
            <a:ext cx="2474912" cy="430213"/>
          </a:xfrm>
          <a:prstGeom prst="roundRect">
            <a:avLst>
              <a:gd name="adj" fmla="val 25632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5364000" scaled="0"/>
          </a:gradFill>
        </p:spPr>
        <p:txBody>
          <a:bodyPr lIns="45720" rIns="45720" anchor="ctr" anchorCtr="0"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435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Simple 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2" y="2744591"/>
            <a:ext cx="7989887" cy="816481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2" y="3633733"/>
            <a:ext cx="7989887" cy="1879918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76262" y="6465713"/>
            <a:ext cx="5760472" cy="303846"/>
          </a:xfrm>
        </p:spPr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5123" name="Picture 3" descr="\\psf\Host\Volumes\johbee\Documents\01_Freelance_Design\INTERBRAND\AT&amp;T\2011_Internal_Templates\exports\Titles_headerLogo3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71483" y="0"/>
            <a:ext cx="2572517" cy="88697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560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27126" y="6100649"/>
            <a:ext cx="336833" cy="365125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8389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27126" y="6100649"/>
            <a:ext cx="336833" cy="365125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090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Simple 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\\psf\Host\Volumes\johbee\Documents\01_Freelance_Design\INTERBRAND\AT&amp;T\2011_Internal_Templates\exports\SimpleTitle01_Gradient3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2525" cy="550469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3" y="371926"/>
            <a:ext cx="5713877" cy="1506502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2094993"/>
            <a:ext cx="5038269" cy="1879918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76262" y="6465713"/>
            <a:ext cx="5043487" cy="303846"/>
          </a:xfrm>
        </p:spPr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4100" name="Picture 4" descr="\\psf\Host\Volumes\johbee\Documents\01_Freelance_Design\INTERBRAND\AT&amp;T\2011_Internal_Templates\exports\Titles_footerLogo3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01963" y="6050278"/>
            <a:ext cx="2542037" cy="80772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520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Expressiv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psf\Host\Volumes\johbee\Documents\01_Freelance_Design\INTERBRAND\AT&amp;T\2011_Internal_Templates\exports\ComplexTitle01_gradient3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5027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3" y="2078429"/>
            <a:ext cx="5713877" cy="1506502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688052"/>
            <a:ext cx="5713877" cy="1274170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76262" y="6465713"/>
            <a:ext cx="5043488" cy="303846"/>
          </a:xfrm>
        </p:spPr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4100" name="Picture 4" descr="\\psf\Host\Volumes\johbee\Documents\01_Freelance_Design\INTERBRAND\AT&amp;T\2011_Internal_Templates\exports\Titles_footerLogo3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01963" y="6050278"/>
            <a:ext cx="2542037" cy="80772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423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Expressive 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psf\Host\Volumes\johbee\Documents\01_Freelance_Design\INTERBRAND\AT&amp;T\2011_Internal_Templates\exports\ComplexTitle02_gradient3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7684" cy="315163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2" y="3827893"/>
            <a:ext cx="7989887" cy="816481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2" y="4717035"/>
            <a:ext cx="7989887" cy="1601215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76262" y="6465713"/>
            <a:ext cx="5043487" cy="303846"/>
          </a:xfrm>
        </p:spPr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5123" name="Picture 3" descr="\\psf\Host\Volumes\johbee\Documents\01_Freelance_Design\INTERBRAND\AT&amp;T\2011_Internal_Templates\exports\Titles_headerLogo3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71483" y="0"/>
            <a:ext cx="2572517" cy="88697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486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Expressive 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psf\Host\Volumes\johbee\Documents\01_Freelance_Design\INTERBRAND\AT&amp;T\2011_Internal_Templates\exports\ComplexTitle03_gradient3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113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3" y="973753"/>
            <a:ext cx="5713877" cy="1506502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2603636"/>
            <a:ext cx="5038269" cy="1879918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76262" y="6465713"/>
            <a:ext cx="5043487" cy="303846"/>
          </a:xfrm>
        </p:spPr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4100" name="Picture 4" descr="\\psf\Host\Volumes\johbee\Documents\01_Freelance_Design\INTERBRAND\AT&amp;T\2011_Internal_Templates\exports\Titles_footerLogo3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601963" y="6050278"/>
            <a:ext cx="2542037" cy="80772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155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xpressive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232968" y="225688"/>
            <a:ext cx="8678064" cy="6383327"/>
          </a:xfrm>
          <a:prstGeom prst="roundRect">
            <a:avLst>
              <a:gd name="adj" fmla="val 1886"/>
            </a:avLst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\\psf\Host\Volumes\johbee\Documents\01_Freelance_Design\INTERBRAND\AT&amp;T\2011_Internal_Templates\exports\dividerCircle30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01854" cy="42763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576598" y="533400"/>
            <a:ext cx="5498048" cy="2407822"/>
          </a:xfrm>
        </p:spPr>
        <p:txBody>
          <a:bodyPr>
            <a:normAutofit/>
          </a:bodyPr>
          <a:lstStyle>
            <a:lvl1pPr>
              <a:lnSpc>
                <a:spcPct val="91000"/>
              </a:lnSpc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 userDrawn="1">
            <p:ph type="sldNum" sz="quarter" idx="11"/>
          </p:nvPr>
        </p:nvSpPr>
        <p:spPr>
          <a:xfrm>
            <a:off x="327126" y="6100649"/>
            <a:ext cx="3368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00286" y="6080758"/>
            <a:ext cx="743714" cy="7772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847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xpressive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232968" y="225688"/>
            <a:ext cx="8678064" cy="6383327"/>
          </a:xfrm>
          <a:prstGeom prst="roundRect">
            <a:avLst>
              <a:gd name="adj" fmla="val 1886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\\psf\Host\Volumes\johbee\Documents\01_Freelance_Design\INTERBRAND\AT&amp;T\2011_Internal_Templates\exports\dividerCircle30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01854" cy="42763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576598" y="533400"/>
            <a:ext cx="5498048" cy="2407822"/>
          </a:xfrm>
        </p:spPr>
        <p:txBody>
          <a:bodyPr>
            <a:normAutofit/>
          </a:bodyPr>
          <a:lstStyle>
            <a:lvl1pPr>
              <a:lnSpc>
                <a:spcPct val="910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 userDrawn="1">
            <p:ph type="sldNum" sz="quarter" idx="11"/>
          </p:nvPr>
        </p:nvSpPr>
        <p:spPr>
          <a:xfrm>
            <a:off x="327126" y="6100649"/>
            <a:ext cx="3368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00286" y="6080758"/>
            <a:ext cx="743714" cy="7772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706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xpressive 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232968" y="225688"/>
            <a:ext cx="8678064" cy="6383327"/>
          </a:xfrm>
          <a:prstGeom prst="roundRect">
            <a:avLst>
              <a:gd name="adj" fmla="val 188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\\psf\Host\Volumes\johbee\Documents\01_Freelance_Design\INTERBRAND\AT&amp;T\2011_Internal_Templates\exports\dividerCircle30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01854" cy="42763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576598" y="533400"/>
            <a:ext cx="5498048" cy="2407822"/>
          </a:xfrm>
        </p:spPr>
        <p:txBody>
          <a:bodyPr>
            <a:normAutofit/>
          </a:bodyPr>
          <a:lstStyle>
            <a:lvl1pPr>
              <a:lnSpc>
                <a:spcPct val="91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 userDrawn="1">
            <p:ph type="sldNum" sz="quarter" idx="11"/>
          </p:nvPr>
        </p:nvSpPr>
        <p:spPr>
          <a:xfrm>
            <a:off x="327126" y="6100649"/>
            <a:ext cx="33683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\\psf\Host\Volumes\johbee\Documents\01_Freelance_Design\INTERBRAND\AT&amp;T\2011_Internal_Templates\exports\SlideMaster_Logo3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00286" y="6080758"/>
            <a:ext cx="743714" cy="77724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732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596" y="515927"/>
            <a:ext cx="7989553" cy="14293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945285"/>
            <a:ext cx="7989553" cy="41575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326" y="6248271"/>
            <a:ext cx="5774036" cy="4586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5" r:id="rId10"/>
    <p:sldLayoutId id="2147483666" r:id="rId11"/>
    <p:sldLayoutId id="2147483667" r:id="rId12"/>
    <p:sldLayoutId id="2147483670" r:id="rId13"/>
    <p:sldLayoutId id="2147483664" r:id="rId14"/>
    <p:sldLayoutId id="2147483671" r:id="rId15"/>
    <p:sldLayoutId id="2147483672" r:id="rId16"/>
    <p:sldLayoutId id="2147483668" r:id="rId17"/>
    <p:sldLayoutId id="2147483669" r:id="rId18"/>
    <p:sldLayoutId id="2147483650" r:id="rId19"/>
    <p:sldLayoutId id="2147483654" r:id="rId20"/>
    <p:sldLayoutId id="2147483655" r:id="rId2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buSzPct val="8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458788" indent="-228600" algn="l" defTabSz="914400" rtl="0" eaLnBrk="1" latinLnBrk="0" hangingPunct="1">
        <a:lnSpc>
          <a:spcPct val="100000"/>
        </a:lnSpc>
        <a:spcBef>
          <a:spcPts val="0"/>
        </a:spcBef>
        <a:buSzPct val="80000"/>
        <a:buFont typeface="Arial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688975" indent="-228600" algn="l" defTabSz="914400" rtl="0" eaLnBrk="1" latinLnBrk="0" hangingPunct="1">
        <a:lnSpc>
          <a:spcPct val="100000"/>
        </a:lnSpc>
        <a:spcBef>
          <a:spcPts val="0"/>
        </a:spcBef>
        <a:buSzPct val="80000"/>
        <a:buFont typeface="Arial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28.png"/><Relationship Id="rId5" Type="http://schemas.openxmlformats.org/officeDocument/2006/relationships/image" Target="../media/image29.tiff"/><Relationship Id="rId6" Type="http://schemas.openxmlformats.org/officeDocument/2006/relationships/image" Target="../media/image30.tiff"/><Relationship Id="rId7" Type="http://schemas.openxmlformats.org/officeDocument/2006/relationships/image" Target="../media/image31.tiff"/><Relationship Id="rId8" Type="http://schemas.openxmlformats.org/officeDocument/2006/relationships/image" Target="../media/image32.tiff"/><Relationship Id="rId9" Type="http://schemas.openxmlformats.org/officeDocument/2006/relationships/image" Target="../media/image33.tiff"/><Relationship Id="rId10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tiff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tif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tiff"/><Relationship Id="rId3" Type="http://schemas.openxmlformats.org/officeDocument/2006/relationships/image" Target="../media/image49.tif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tiff"/><Relationship Id="rId3" Type="http://schemas.openxmlformats.org/officeDocument/2006/relationships/image" Target="../media/image49.tif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tif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tif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tif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tif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tif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tif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tif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tif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tif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tiff"/><Relationship Id="rId3" Type="http://schemas.openxmlformats.org/officeDocument/2006/relationships/image" Target="../media/image5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tif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tif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tif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tif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tif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5.tif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tif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tif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tif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178" y="675719"/>
            <a:ext cx="7522940" cy="1506502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TapPrints</a:t>
            </a:r>
            <a:r>
              <a:rPr lang="en-US" sz="4800" b="1" dirty="0" smtClean="0"/>
              <a:t>: Your Finger Taps Have Fingerprints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072" y="2765765"/>
            <a:ext cx="6134870" cy="204305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Emiliano Miluzzo*, Alex </a:t>
            </a:r>
            <a:r>
              <a:rPr lang="en-US" sz="2600" dirty="0" err="1" smtClean="0"/>
              <a:t>Varshavsky</a:t>
            </a:r>
            <a:r>
              <a:rPr lang="en-US" sz="2600" dirty="0" smtClean="0"/>
              <a:t>*, </a:t>
            </a:r>
            <a:r>
              <a:rPr lang="en-US" sz="2600" dirty="0" err="1" smtClean="0"/>
              <a:t>Suhrid</a:t>
            </a:r>
            <a:r>
              <a:rPr lang="en-US" sz="2600" dirty="0" smtClean="0"/>
              <a:t> </a:t>
            </a:r>
            <a:r>
              <a:rPr lang="en-US" sz="2600" dirty="0" err="1" smtClean="0"/>
              <a:t>Balakrishnan</a:t>
            </a:r>
            <a:r>
              <a:rPr lang="en-US" sz="2600" dirty="0" smtClean="0"/>
              <a:t>*, </a:t>
            </a:r>
            <a:r>
              <a:rPr lang="en-US" sz="2600" dirty="0" err="1" smtClean="0"/>
              <a:t>Romit</a:t>
            </a:r>
            <a:r>
              <a:rPr lang="en-US" sz="2600" dirty="0" smtClean="0"/>
              <a:t> R. </a:t>
            </a:r>
            <a:r>
              <a:rPr lang="en-US" sz="2600" dirty="0" err="1" smtClean="0"/>
              <a:t>Choudhury</a:t>
            </a:r>
            <a:r>
              <a:rPr lang="en-US" sz="3200" b="1" baseline="30000" dirty="0" smtClean="0"/>
              <a:t>+</a:t>
            </a:r>
          </a:p>
          <a:p>
            <a:endParaRPr lang="en-US" dirty="0" smtClean="0"/>
          </a:p>
          <a:p>
            <a:r>
              <a:rPr lang="en-US" sz="2600" dirty="0" smtClean="0"/>
              <a:t>*</a:t>
            </a:r>
            <a:r>
              <a:rPr lang="en-US" sz="2200" dirty="0" err="1" smtClean="0"/>
              <a:t>at&amp;t</a:t>
            </a:r>
            <a:r>
              <a:rPr lang="en-US" sz="2200" dirty="0" smtClean="0"/>
              <a:t> Labs – Research, USA     </a:t>
            </a:r>
            <a:r>
              <a:rPr lang="en-US" sz="3200" b="1" baseline="30000" dirty="0" smtClean="0"/>
              <a:t>+</a:t>
            </a:r>
            <a:r>
              <a:rPr lang="en-US" sz="2200" dirty="0" smtClean="0"/>
              <a:t>Duke University, USA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90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392" y="873576"/>
            <a:ext cx="3478582" cy="493492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98" y="1285680"/>
            <a:ext cx="8704049" cy="39291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73682" y="1599045"/>
            <a:ext cx="4752765" cy="32558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98" y="1285680"/>
            <a:ext cx="8704049" cy="39291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28955" y="1599045"/>
            <a:ext cx="2397492" cy="32558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0209" y="1599045"/>
            <a:ext cx="1747155" cy="594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1519" y="3881581"/>
            <a:ext cx="1000164" cy="594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98" y="1285680"/>
            <a:ext cx="8704049" cy="39291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1519" y="3881581"/>
            <a:ext cx="3188026" cy="594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904" y="1580209"/>
            <a:ext cx="5791044" cy="4128986"/>
          </a:xfrm>
          <a:prstGeom prst="rect">
            <a:avLst/>
          </a:prstGeom>
        </p:spPr>
      </p:pic>
      <p:sp>
        <p:nvSpPr>
          <p:cNvPr id="30" name="Content Placeholder 5"/>
          <p:cNvSpPr>
            <a:spLocks noGrp="1"/>
          </p:cNvSpPr>
          <p:nvPr>
            <p:ph idx="1"/>
          </p:nvPr>
        </p:nvSpPr>
        <p:spPr>
          <a:xfrm>
            <a:off x="663959" y="3036331"/>
            <a:ext cx="1792536" cy="485033"/>
          </a:xfrm>
        </p:spPr>
        <p:txBody>
          <a:bodyPr>
            <a:noAutofit/>
          </a:bodyPr>
          <a:lstStyle/>
          <a:p>
            <a:r>
              <a:rPr lang="en-US" sz="4400" dirty="0" smtClean="0"/>
              <a:t>x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, y</a:t>
            </a:r>
            <a:r>
              <a:rPr lang="en-US" sz="4400" baseline="-25000" dirty="0" smtClean="0"/>
              <a:t>1</a:t>
            </a:r>
          </a:p>
        </p:txBody>
      </p:sp>
      <p:sp>
        <p:nvSpPr>
          <p:cNvPr id="31" name="Oval 30"/>
          <p:cNvSpPr/>
          <p:nvPr/>
        </p:nvSpPr>
        <p:spPr>
          <a:xfrm rot="1181486">
            <a:off x="3180827" y="3627790"/>
            <a:ext cx="397084" cy="2276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800" y="1055425"/>
            <a:ext cx="2017389" cy="270013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904" y="1580209"/>
            <a:ext cx="5791044" cy="4128986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 rot="1181486">
            <a:off x="5713141" y="2816449"/>
            <a:ext cx="397084" cy="2276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557" y="230140"/>
            <a:ext cx="2017389" cy="2700138"/>
          </a:xfrm>
          <a:prstGeom prst="rect">
            <a:avLst/>
          </a:prstGeom>
        </p:spPr>
      </p:pic>
      <p:sp>
        <p:nvSpPr>
          <p:cNvPr id="37" name="Content Placeholder 5"/>
          <p:cNvSpPr txBox="1">
            <a:spLocks/>
          </p:cNvSpPr>
          <p:nvPr/>
        </p:nvSpPr>
        <p:spPr>
          <a:xfrm>
            <a:off x="6910946" y="2930278"/>
            <a:ext cx="1792536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y</a:t>
            </a:r>
            <a:r>
              <a:rPr kumimoji="0" lang="en-US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904" y="1580209"/>
            <a:ext cx="5791044" cy="4128986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 rot="1181486">
            <a:off x="4606526" y="3768643"/>
            <a:ext cx="397084" cy="2276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241" y="1186153"/>
            <a:ext cx="2017389" cy="2700138"/>
          </a:xfrm>
          <a:prstGeom prst="rect">
            <a:avLst/>
          </a:prstGeom>
        </p:spPr>
      </p:pic>
      <p:sp>
        <p:nvSpPr>
          <p:cNvPr id="36" name="Content Placeholder 5"/>
          <p:cNvSpPr txBox="1">
            <a:spLocks/>
          </p:cNvSpPr>
          <p:nvPr/>
        </p:nvSpPr>
        <p:spPr>
          <a:xfrm>
            <a:off x="5686396" y="4306455"/>
            <a:ext cx="1792536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y</a:t>
            </a:r>
            <a:r>
              <a:rPr kumimoji="0" lang="en-US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392" y="3337736"/>
            <a:ext cx="2146970" cy="15060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84" y="3755100"/>
            <a:ext cx="2646303" cy="1793282"/>
          </a:xfrm>
          <a:prstGeom prst="rect">
            <a:avLst/>
          </a:prstGeom>
        </p:spPr>
      </p:pic>
      <p:pic>
        <p:nvPicPr>
          <p:cNvPr id="50" name="Picture 49" descr="malaware-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817" y="315441"/>
            <a:ext cx="1449276" cy="1449276"/>
          </a:xfrm>
          <a:prstGeom prst="rect">
            <a:avLst/>
          </a:prstGeom>
        </p:spPr>
      </p:pic>
      <p:pic>
        <p:nvPicPr>
          <p:cNvPr id="35" name="Picture 34" descr="game1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994" y="873988"/>
            <a:ext cx="342043" cy="342043"/>
          </a:xfrm>
          <a:prstGeom prst="rect">
            <a:avLst/>
          </a:prstGeom>
        </p:spPr>
      </p:pic>
      <p:pic>
        <p:nvPicPr>
          <p:cNvPr id="40" name="Picture 39" descr="game2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700" y="865826"/>
            <a:ext cx="329471" cy="331196"/>
          </a:xfrm>
          <a:prstGeom prst="rect">
            <a:avLst/>
          </a:prstGeom>
        </p:spPr>
      </p:pic>
      <p:pic>
        <p:nvPicPr>
          <p:cNvPr id="41" name="Picture 40" descr="game3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4438" y="854506"/>
            <a:ext cx="347839" cy="342515"/>
          </a:xfrm>
          <a:prstGeom prst="rect">
            <a:avLst/>
          </a:prstGeom>
        </p:spPr>
      </p:pic>
      <p:pic>
        <p:nvPicPr>
          <p:cNvPr id="43" name="Picture 42" descr="game5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0700" y="1456226"/>
            <a:ext cx="340872" cy="344385"/>
          </a:xfrm>
          <a:prstGeom prst="rect">
            <a:avLst/>
          </a:prstGeom>
        </p:spPr>
      </p:pic>
      <p:pic>
        <p:nvPicPr>
          <p:cNvPr id="44" name="Picture 43" descr="game6.tif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6994" y="1454818"/>
            <a:ext cx="344289" cy="34251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2191" y="1475449"/>
            <a:ext cx="314888" cy="32188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5145" y="1460935"/>
            <a:ext cx="314887" cy="325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5879" y="878740"/>
            <a:ext cx="337291" cy="337291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686007" y="342509"/>
            <a:ext cx="5694769" cy="1709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0980" y="342509"/>
            <a:ext cx="1309798" cy="13097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3392" y="342509"/>
            <a:ext cx="2336707" cy="1339963"/>
          </a:xfrm>
          <a:prstGeom prst="rect">
            <a:avLst/>
          </a:prstGeom>
        </p:spPr>
      </p:pic>
      <p:sp>
        <p:nvSpPr>
          <p:cNvPr id="51" name="Explosion 2 50"/>
          <p:cNvSpPr/>
          <p:nvPr/>
        </p:nvSpPr>
        <p:spPr>
          <a:xfrm>
            <a:off x="2935879" y="2870893"/>
            <a:ext cx="2682644" cy="2180060"/>
          </a:xfrm>
          <a:prstGeom prst="irregularSeal2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4225E-6 -2.42074E-6 L -0.10818 0.481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0038E-6 6.75769E-7 L -0.04827 0.4603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875E-6 4.35084E-7 L -0.12989 0.4820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543E-6 3.28628E-6 L -0.14534 0.4843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881E-6 4.35084E-7 L 0.04446 0.4424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875E-6 0.00023 L -0.19292 0.4596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0399E-7 -3.60796E-6 L 0.15176 0.3066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275E-6 -7.47512E-7 L -0.00469 0.3561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1182E-6 4.71882E-6 L -0.00399 0.440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26" y="848621"/>
            <a:ext cx="8229450" cy="463433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26" y="848621"/>
            <a:ext cx="8229450" cy="463433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27126" y="237378"/>
            <a:ext cx="8355445" cy="558431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27126" y="237378"/>
            <a:ext cx="8355445" cy="5584318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208643" cy="2798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12" y="3459774"/>
            <a:ext cx="5025288" cy="2826725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237238" y="2682298"/>
            <a:ext cx="2261698" cy="1231679"/>
          </a:xfrm>
        </p:spPr>
        <p:txBody>
          <a:bodyPr>
            <a:noAutofit/>
          </a:bodyPr>
          <a:lstStyle/>
          <a:p>
            <a:r>
              <a:rPr lang="en-US" sz="4800" dirty="0" smtClean="0"/>
              <a:t>Vs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6263" y="1772095"/>
            <a:ext cx="7989553" cy="3999903"/>
          </a:xfrm>
        </p:spPr>
        <p:txBody>
          <a:bodyPr>
            <a:noAutofit/>
          </a:bodyPr>
          <a:lstStyle/>
          <a:p>
            <a:r>
              <a:rPr lang="en-US" sz="3200" dirty="0" smtClean="0"/>
              <a:t>motion sensors do not require user permission</a:t>
            </a:r>
          </a:p>
          <a:p>
            <a:endParaRPr lang="en-US" sz="3200" dirty="0" smtClean="0"/>
          </a:p>
          <a:p>
            <a:r>
              <a:rPr lang="en-US" sz="3200" dirty="0" smtClean="0"/>
              <a:t>motion sensors can run in the background</a:t>
            </a:r>
          </a:p>
          <a:p>
            <a:endParaRPr lang="en-US" sz="3200" dirty="0" smtClean="0"/>
          </a:p>
          <a:p>
            <a:r>
              <a:rPr lang="en-US" sz="3200" dirty="0" smtClean="0"/>
              <a:t>W3C proposal for motion sensor data access with </a:t>
            </a:r>
            <a:r>
              <a:rPr lang="en-US" sz="3200" dirty="0" err="1" smtClean="0"/>
              <a:t>Javascript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6263" y="1772095"/>
            <a:ext cx="7989553" cy="3999903"/>
          </a:xfrm>
        </p:spPr>
        <p:txBody>
          <a:bodyPr>
            <a:noAutofit/>
          </a:bodyPr>
          <a:lstStyle/>
          <a:p>
            <a:r>
              <a:rPr lang="en-US" sz="3200" dirty="0" smtClean="0"/>
              <a:t>legitimate apps exploiting motion sensor data for malicious purposes</a:t>
            </a:r>
          </a:p>
          <a:p>
            <a:endParaRPr lang="en-US" sz="3200" dirty="0" smtClean="0"/>
          </a:p>
          <a:p>
            <a:r>
              <a:rPr lang="en-US" sz="3200" dirty="0" smtClean="0"/>
              <a:t>malicious apps secretly installed</a:t>
            </a:r>
          </a:p>
          <a:p>
            <a:endParaRPr lang="en-US" sz="3200" dirty="0" smtClean="0"/>
          </a:p>
          <a:p>
            <a:r>
              <a:rPr lang="en-US" sz="3200" dirty="0" smtClean="0"/>
              <a:t>web app access to motion sensors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scenario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scenario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42" y="1270055"/>
            <a:ext cx="1300401" cy="912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40" y="1432203"/>
            <a:ext cx="1602840" cy="1086174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2528214" y="2182276"/>
            <a:ext cx="367955" cy="1207662"/>
          </a:xfrm>
          <a:custGeom>
            <a:avLst/>
            <a:gdLst>
              <a:gd name="connsiteX0" fmla="*/ 0 w 367955"/>
              <a:gd name="connsiteY0" fmla="*/ 952480 h 1475701"/>
              <a:gd name="connsiteX1" fmla="*/ 53413 w 367955"/>
              <a:gd name="connsiteY1" fmla="*/ 305625 h 1475701"/>
              <a:gd name="connsiteX2" fmla="*/ 100891 w 367955"/>
              <a:gd name="connsiteY2" fmla="*/ 1403498 h 1475701"/>
              <a:gd name="connsiteX3" fmla="*/ 148369 w 367955"/>
              <a:gd name="connsiteY3" fmla="*/ 738840 h 1475701"/>
              <a:gd name="connsiteX4" fmla="*/ 189912 w 367955"/>
              <a:gd name="connsiteY4" fmla="*/ 1053366 h 1475701"/>
              <a:gd name="connsiteX5" fmla="*/ 249260 w 367955"/>
              <a:gd name="connsiteY5" fmla="*/ 38574 h 1475701"/>
              <a:gd name="connsiteX6" fmla="*/ 320477 w 367955"/>
              <a:gd name="connsiteY6" fmla="*/ 1284809 h 1475701"/>
              <a:gd name="connsiteX7" fmla="*/ 367955 w 367955"/>
              <a:gd name="connsiteY7" fmla="*/ 726971 h 147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955" h="1475701">
                <a:moveTo>
                  <a:pt x="0" y="952480"/>
                </a:moveTo>
                <a:cubicBezTo>
                  <a:pt x="18299" y="591467"/>
                  <a:pt x="36598" y="230455"/>
                  <a:pt x="53413" y="305625"/>
                </a:cubicBezTo>
                <a:cubicBezTo>
                  <a:pt x="70228" y="380795"/>
                  <a:pt x="85065" y="1331296"/>
                  <a:pt x="100891" y="1403498"/>
                </a:cubicBezTo>
                <a:cubicBezTo>
                  <a:pt x="116717" y="1475701"/>
                  <a:pt x="133532" y="797195"/>
                  <a:pt x="148369" y="738840"/>
                </a:cubicBezTo>
                <a:cubicBezTo>
                  <a:pt x="163206" y="680485"/>
                  <a:pt x="173097" y="1170077"/>
                  <a:pt x="189912" y="1053366"/>
                </a:cubicBezTo>
                <a:cubicBezTo>
                  <a:pt x="206727" y="936655"/>
                  <a:pt x="227499" y="0"/>
                  <a:pt x="249260" y="38574"/>
                </a:cubicBezTo>
                <a:cubicBezTo>
                  <a:pt x="271021" y="77148"/>
                  <a:pt x="300695" y="1170076"/>
                  <a:pt x="320477" y="1284809"/>
                </a:cubicBezTo>
                <a:cubicBezTo>
                  <a:pt x="340259" y="1399542"/>
                  <a:pt x="354107" y="1063256"/>
                  <a:pt x="367955" y="726971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3157180" y="2518377"/>
            <a:ext cx="5408969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gyro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from 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</a:t>
            </a:r>
            <a:endParaRPr kumimoji="0" lang="en-US" sz="2800" i="0" u="none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scenario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42" y="1270055"/>
            <a:ext cx="1300401" cy="912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40" y="1432203"/>
            <a:ext cx="1602840" cy="1086174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2528214" y="2182276"/>
            <a:ext cx="367955" cy="1207662"/>
          </a:xfrm>
          <a:custGeom>
            <a:avLst/>
            <a:gdLst>
              <a:gd name="connsiteX0" fmla="*/ 0 w 367955"/>
              <a:gd name="connsiteY0" fmla="*/ 952480 h 1475701"/>
              <a:gd name="connsiteX1" fmla="*/ 53413 w 367955"/>
              <a:gd name="connsiteY1" fmla="*/ 305625 h 1475701"/>
              <a:gd name="connsiteX2" fmla="*/ 100891 w 367955"/>
              <a:gd name="connsiteY2" fmla="*/ 1403498 h 1475701"/>
              <a:gd name="connsiteX3" fmla="*/ 148369 w 367955"/>
              <a:gd name="connsiteY3" fmla="*/ 738840 h 1475701"/>
              <a:gd name="connsiteX4" fmla="*/ 189912 w 367955"/>
              <a:gd name="connsiteY4" fmla="*/ 1053366 h 1475701"/>
              <a:gd name="connsiteX5" fmla="*/ 249260 w 367955"/>
              <a:gd name="connsiteY5" fmla="*/ 38574 h 1475701"/>
              <a:gd name="connsiteX6" fmla="*/ 320477 w 367955"/>
              <a:gd name="connsiteY6" fmla="*/ 1284809 h 1475701"/>
              <a:gd name="connsiteX7" fmla="*/ 367955 w 367955"/>
              <a:gd name="connsiteY7" fmla="*/ 726971 h 147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955" h="1475701">
                <a:moveTo>
                  <a:pt x="0" y="952480"/>
                </a:moveTo>
                <a:cubicBezTo>
                  <a:pt x="18299" y="591467"/>
                  <a:pt x="36598" y="230455"/>
                  <a:pt x="53413" y="305625"/>
                </a:cubicBezTo>
                <a:cubicBezTo>
                  <a:pt x="70228" y="380795"/>
                  <a:pt x="85065" y="1331296"/>
                  <a:pt x="100891" y="1403498"/>
                </a:cubicBezTo>
                <a:cubicBezTo>
                  <a:pt x="116717" y="1475701"/>
                  <a:pt x="133532" y="797195"/>
                  <a:pt x="148369" y="738840"/>
                </a:cubicBezTo>
                <a:cubicBezTo>
                  <a:pt x="163206" y="680485"/>
                  <a:pt x="173097" y="1170077"/>
                  <a:pt x="189912" y="1053366"/>
                </a:cubicBezTo>
                <a:cubicBezTo>
                  <a:pt x="206727" y="936655"/>
                  <a:pt x="227499" y="0"/>
                  <a:pt x="249260" y="38574"/>
                </a:cubicBezTo>
                <a:cubicBezTo>
                  <a:pt x="271021" y="77148"/>
                  <a:pt x="300695" y="1170076"/>
                  <a:pt x="320477" y="1284809"/>
                </a:cubicBezTo>
                <a:cubicBezTo>
                  <a:pt x="340259" y="1399542"/>
                  <a:pt x="354107" y="1063256"/>
                  <a:pt x="367955" y="726971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5400000">
            <a:off x="1809246" y="3005755"/>
            <a:ext cx="850392" cy="845703"/>
          </a:xfrm>
          <a:prstGeom prst="bentUp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034" y="3389938"/>
            <a:ext cx="1921628" cy="1518395"/>
          </a:xfrm>
          <a:prstGeom prst="rect">
            <a:avLst/>
          </a:prstGeom>
        </p:spPr>
      </p:pic>
      <p:sp>
        <p:nvSpPr>
          <p:cNvPr id="18" name="Content Placeholder 5"/>
          <p:cNvSpPr txBox="1">
            <a:spLocks/>
          </p:cNvSpPr>
          <p:nvPr/>
        </p:nvSpPr>
        <p:spPr>
          <a:xfrm>
            <a:off x="3157180" y="2518377"/>
            <a:ext cx="5408969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gyro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from 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</a:t>
            </a:r>
            <a:endParaRPr kumimoji="0" lang="en-US" sz="2800" i="0" u="none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4793303" y="3912522"/>
            <a:ext cx="4038970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a model for the keys</a:t>
            </a:r>
            <a:endParaRPr kumimoji="0" lang="en-US" sz="2800" i="0" u="none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scenario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42" y="1270055"/>
            <a:ext cx="1300401" cy="912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40" y="1432203"/>
            <a:ext cx="1602840" cy="1086174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2528214" y="2182276"/>
            <a:ext cx="367955" cy="1207662"/>
          </a:xfrm>
          <a:custGeom>
            <a:avLst/>
            <a:gdLst>
              <a:gd name="connsiteX0" fmla="*/ 0 w 367955"/>
              <a:gd name="connsiteY0" fmla="*/ 952480 h 1475701"/>
              <a:gd name="connsiteX1" fmla="*/ 53413 w 367955"/>
              <a:gd name="connsiteY1" fmla="*/ 305625 h 1475701"/>
              <a:gd name="connsiteX2" fmla="*/ 100891 w 367955"/>
              <a:gd name="connsiteY2" fmla="*/ 1403498 h 1475701"/>
              <a:gd name="connsiteX3" fmla="*/ 148369 w 367955"/>
              <a:gd name="connsiteY3" fmla="*/ 738840 h 1475701"/>
              <a:gd name="connsiteX4" fmla="*/ 189912 w 367955"/>
              <a:gd name="connsiteY4" fmla="*/ 1053366 h 1475701"/>
              <a:gd name="connsiteX5" fmla="*/ 249260 w 367955"/>
              <a:gd name="connsiteY5" fmla="*/ 38574 h 1475701"/>
              <a:gd name="connsiteX6" fmla="*/ 320477 w 367955"/>
              <a:gd name="connsiteY6" fmla="*/ 1284809 h 1475701"/>
              <a:gd name="connsiteX7" fmla="*/ 367955 w 367955"/>
              <a:gd name="connsiteY7" fmla="*/ 726971 h 147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955" h="1475701">
                <a:moveTo>
                  <a:pt x="0" y="952480"/>
                </a:moveTo>
                <a:cubicBezTo>
                  <a:pt x="18299" y="591467"/>
                  <a:pt x="36598" y="230455"/>
                  <a:pt x="53413" y="305625"/>
                </a:cubicBezTo>
                <a:cubicBezTo>
                  <a:pt x="70228" y="380795"/>
                  <a:pt x="85065" y="1331296"/>
                  <a:pt x="100891" y="1403498"/>
                </a:cubicBezTo>
                <a:cubicBezTo>
                  <a:pt x="116717" y="1475701"/>
                  <a:pt x="133532" y="797195"/>
                  <a:pt x="148369" y="738840"/>
                </a:cubicBezTo>
                <a:cubicBezTo>
                  <a:pt x="163206" y="680485"/>
                  <a:pt x="173097" y="1170077"/>
                  <a:pt x="189912" y="1053366"/>
                </a:cubicBezTo>
                <a:cubicBezTo>
                  <a:pt x="206727" y="936655"/>
                  <a:pt x="227499" y="0"/>
                  <a:pt x="249260" y="38574"/>
                </a:cubicBezTo>
                <a:cubicBezTo>
                  <a:pt x="271021" y="77148"/>
                  <a:pt x="300695" y="1170076"/>
                  <a:pt x="320477" y="1284809"/>
                </a:cubicBezTo>
                <a:cubicBezTo>
                  <a:pt x="340259" y="1399542"/>
                  <a:pt x="354107" y="1063256"/>
                  <a:pt x="367955" y="726971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3157180" y="2518377"/>
            <a:ext cx="5408969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gyro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from 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</a:t>
            </a:r>
            <a:endParaRPr kumimoji="0" lang="en-US" sz="2800" i="0" u="none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Bent-Up Arrow 12"/>
          <p:cNvSpPr/>
          <p:nvPr/>
        </p:nvSpPr>
        <p:spPr>
          <a:xfrm rot="5400000">
            <a:off x="1809246" y="3005755"/>
            <a:ext cx="850392" cy="845703"/>
          </a:xfrm>
          <a:prstGeom prst="bentUp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034" y="3389938"/>
            <a:ext cx="1921628" cy="1518395"/>
          </a:xfrm>
          <a:prstGeom prst="rect">
            <a:avLst/>
          </a:prstGeom>
        </p:spPr>
      </p:pic>
      <p:sp>
        <p:nvSpPr>
          <p:cNvPr id="15" name="Content Placeholder 5"/>
          <p:cNvSpPr txBox="1">
            <a:spLocks/>
          </p:cNvSpPr>
          <p:nvPr/>
        </p:nvSpPr>
        <p:spPr>
          <a:xfrm>
            <a:off x="4793303" y="3912522"/>
            <a:ext cx="4038970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a model for the keys</a:t>
            </a:r>
            <a:endParaRPr kumimoji="0" lang="en-US" sz="2800" i="0" u="none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Bent-Up Arrow 15"/>
          <p:cNvSpPr/>
          <p:nvPr/>
        </p:nvSpPr>
        <p:spPr>
          <a:xfrm rot="5400000">
            <a:off x="4283465" y="5000456"/>
            <a:ext cx="850392" cy="845703"/>
          </a:xfrm>
          <a:prstGeom prst="bentUp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5386376" y="5360531"/>
            <a:ext cx="2959388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deploy app + model</a:t>
            </a:r>
            <a:endParaRPr kumimoji="0" lang="en-US" sz="2800" i="0" u="none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904" y="1580209"/>
            <a:ext cx="5791044" cy="4128986"/>
          </a:xfrm>
          <a:prstGeom prst="rect">
            <a:avLst/>
          </a:prstGeom>
        </p:spPr>
      </p:pic>
      <p:sp>
        <p:nvSpPr>
          <p:cNvPr id="30" name="Content Placeholder 5"/>
          <p:cNvSpPr>
            <a:spLocks noGrp="1"/>
          </p:cNvSpPr>
          <p:nvPr>
            <p:ph idx="1"/>
          </p:nvPr>
        </p:nvSpPr>
        <p:spPr>
          <a:xfrm>
            <a:off x="1226733" y="3082513"/>
            <a:ext cx="1128342" cy="485033"/>
          </a:xfrm>
        </p:spPr>
        <p:txBody>
          <a:bodyPr>
            <a:noAutofit/>
          </a:bodyPr>
          <a:lstStyle/>
          <a:p>
            <a:r>
              <a:rPr lang="en-US" sz="6600" dirty="0" err="1" smtClean="0"/>
              <a:t>z</a:t>
            </a:r>
            <a:endParaRPr lang="en-US" sz="6600" baseline="-25000" dirty="0" smtClean="0"/>
          </a:p>
        </p:txBody>
      </p:sp>
      <p:sp>
        <p:nvSpPr>
          <p:cNvPr id="31" name="Oval 30"/>
          <p:cNvSpPr/>
          <p:nvPr/>
        </p:nvSpPr>
        <p:spPr>
          <a:xfrm rot="1181486">
            <a:off x="3180827" y="3627790"/>
            <a:ext cx="397084" cy="2276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800" y="1055425"/>
            <a:ext cx="2017389" cy="270013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904" y="1580209"/>
            <a:ext cx="5791044" cy="4128986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 rot="1181486">
            <a:off x="4606526" y="3768643"/>
            <a:ext cx="397084" cy="2276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241" y="1186153"/>
            <a:ext cx="2017389" cy="2700138"/>
          </a:xfrm>
          <a:prstGeom prst="rect">
            <a:avLst/>
          </a:prstGeom>
        </p:spPr>
      </p:pic>
      <p:sp>
        <p:nvSpPr>
          <p:cNvPr id="36" name="Content Placeholder 5"/>
          <p:cNvSpPr txBox="1">
            <a:spLocks/>
          </p:cNvSpPr>
          <p:nvPr/>
        </p:nvSpPr>
        <p:spPr>
          <a:xfrm>
            <a:off x="5727941" y="4306455"/>
            <a:ext cx="1792536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endParaRPr kumimoji="0" lang="en-US" sz="6600" b="1" i="0" u="none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29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19" name="Picture 18" descr="raw-accel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1" y="430294"/>
            <a:ext cx="8193677" cy="534580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with </a:t>
            </a:r>
            <a:r>
              <a:rPr lang="en-US" dirty="0" err="1" smtClean="0"/>
              <a:t>smartphones</a:t>
            </a:r>
            <a:r>
              <a:rPr lang="en-US" dirty="0" smtClean="0"/>
              <a:t> and tablets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09208" y="2375603"/>
            <a:ext cx="921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compass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91" y="3011470"/>
            <a:ext cx="2146970" cy="15060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84" y="3809834"/>
            <a:ext cx="2646303" cy="1793282"/>
          </a:xfrm>
          <a:prstGeom prst="rect">
            <a:avLst/>
          </a:prstGeom>
        </p:spPr>
      </p:pic>
      <p:sp>
        <p:nvSpPr>
          <p:cNvPr id="19" name="Isosceles Triangle 18"/>
          <p:cNvSpPr/>
          <p:nvPr/>
        </p:nvSpPr>
        <p:spPr>
          <a:xfrm rot="7940257">
            <a:off x="2234301" y="2311338"/>
            <a:ext cx="274670" cy="1465321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73302" y="1649119"/>
            <a:ext cx="1829409" cy="1029676"/>
            <a:chOff x="864493" y="1081436"/>
            <a:chExt cx="1392766" cy="696383"/>
          </a:xfrm>
        </p:grpSpPr>
        <p:pic>
          <p:nvPicPr>
            <p:cNvPr id="20" name="Picture 19" descr="Blue_CoreShape_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493" y="1081436"/>
              <a:ext cx="1392766" cy="69638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76743" y="1279072"/>
              <a:ext cx="1261884" cy="24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accelerometer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Isosceles Triangle 35"/>
          <p:cNvSpPr/>
          <p:nvPr/>
        </p:nvSpPr>
        <p:spPr>
          <a:xfrm rot="11563919">
            <a:off x="4414499" y="1919900"/>
            <a:ext cx="274670" cy="1465321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976874" y="1132107"/>
            <a:ext cx="1829409" cy="1029676"/>
            <a:chOff x="3827819" y="1081436"/>
            <a:chExt cx="1392766" cy="696383"/>
          </a:xfrm>
        </p:grpSpPr>
        <p:pic>
          <p:nvPicPr>
            <p:cNvPr id="21" name="Picture 20" descr="Blue_CoreShape_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7819" y="1081436"/>
              <a:ext cx="1392766" cy="69638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099638" y="1274386"/>
              <a:ext cx="1050288" cy="24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gyroscope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Isosceles Triangle 36"/>
          <p:cNvSpPr/>
          <p:nvPr/>
        </p:nvSpPr>
        <p:spPr>
          <a:xfrm rot="14502844">
            <a:off x="6543026" y="2296897"/>
            <a:ext cx="274670" cy="758911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809207" y="1649119"/>
            <a:ext cx="1829409" cy="1029676"/>
            <a:chOff x="6760073" y="1066147"/>
            <a:chExt cx="1392766" cy="696383"/>
          </a:xfrm>
        </p:grpSpPr>
        <p:pic>
          <p:nvPicPr>
            <p:cNvPr id="22" name="Picture 21" descr="Blue_CoreShape_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60073" y="1066147"/>
              <a:ext cx="1392766" cy="69638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082857" y="1256305"/>
              <a:ext cx="921847" cy="24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compass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Isosceles Triangle 37"/>
          <p:cNvSpPr/>
          <p:nvPr/>
        </p:nvSpPr>
        <p:spPr>
          <a:xfrm rot="16725272">
            <a:off x="6494233" y="3560269"/>
            <a:ext cx="274670" cy="888030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904865" y="3539789"/>
            <a:ext cx="1829409" cy="1029676"/>
            <a:chOff x="6488061" y="3821170"/>
            <a:chExt cx="1392766" cy="696383"/>
          </a:xfrm>
        </p:grpSpPr>
        <p:pic>
          <p:nvPicPr>
            <p:cNvPr id="32" name="Picture 31" descr="Blue_CoreShape_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8061" y="3821170"/>
              <a:ext cx="1392766" cy="69638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737406" y="4025317"/>
              <a:ext cx="979755" cy="24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barometer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174377" y="5738779"/>
            <a:ext cx="921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compass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8693095">
            <a:off x="4897172" y="4914008"/>
            <a:ext cx="274670" cy="758911"/>
          </a:xfrm>
          <a:prstGeom prst="triangle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174376" y="5012295"/>
            <a:ext cx="1829409" cy="1029676"/>
            <a:chOff x="6760073" y="1066147"/>
            <a:chExt cx="1392766" cy="696383"/>
          </a:xfrm>
        </p:grpSpPr>
        <p:pic>
          <p:nvPicPr>
            <p:cNvPr id="40" name="Picture 39" descr="Blue_CoreShape_2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60073" y="1066147"/>
              <a:ext cx="1392766" cy="696383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082857" y="1256305"/>
              <a:ext cx="921847" cy="24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location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19" name="Picture 18" descr="raw-accel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1" y="430294"/>
            <a:ext cx="8193677" cy="534580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31818" y="4089356"/>
            <a:ext cx="5622636" cy="1570181"/>
            <a:chOff x="2095500" y="3885044"/>
            <a:chExt cx="6205682" cy="1816011"/>
          </a:xfrm>
        </p:grpSpPr>
        <p:pic>
          <p:nvPicPr>
            <p:cNvPr id="5" name="Picture 4" descr="Blue_CoreShape_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5500" y="3885044"/>
              <a:ext cx="6205682" cy="181601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53522" y="4242956"/>
              <a:ext cx="5107806" cy="110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how do we model the taps so that we can recognize them? 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rot="16200000" flipV="1">
            <a:off x="1625024" y="2623703"/>
            <a:ext cx="542636" cy="5773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2150342" y="2623703"/>
            <a:ext cx="542636" cy="5773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2658340" y="2623703"/>
            <a:ext cx="542636" cy="5773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3235614" y="2623703"/>
            <a:ext cx="542636" cy="5773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3674340" y="2623704"/>
            <a:ext cx="542636" cy="5773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5440796" y="2623705"/>
            <a:ext cx="542636" cy="5773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6324023" y="2623706"/>
            <a:ext cx="542636" cy="5773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6855115" y="2623707"/>
            <a:ext cx="542636" cy="5773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7449707" y="2623708"/>
            <a:ext cx="542636" cy="5773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approach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42" y="1270055"/>
            <a:ext cx="1300401" cy="912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40" y="1432203"/>
            <a:ext cx="1602840" cy="108617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528214" y="2182276"/>
            <a:ext cx="367955" cy="1207662"/>
          </a:xfrm>
          <a:custGeom>
            <a:avLst/>
            <a:gdLst>
              <a:gd name="connsiteX0" fmla="*/ 0 w 367955"/>
              <a:gd name="connsiteY0" fmla="*/ 952480 h 1475701"/>
              <a:gd name="connsiteX1" fmla="*/ 53413 w 367955"/>
              <a:gd name="connsiteY1" fmla="*/ 305625 h 1475701"/>
              <a:gd name="connsiteX2" fmla="*/ 100891 w 367955"/>
              <a:gd name="connsiteY2" fmla="*/ 1403498 h 1475701"/>
              <a:gd name="connsiteX3" fmla="*/ 148369 w 367955"/>
              <a:gd name="connsiteY3" fmla="*/ 738840 h 1475701"/>
              <a:gd name="connsiteX4" fmla="*/ 189912 w 367955"/>
              <a:gd name="connsiteY4" fmla="*/ 1053366 h 1475701"/>
              <a:gd name="connsiteX5" fmla="*/ 249260 w 367955"/>
              <a:gd name="connsiteY5" fmla="*/ 38574 h 1475701"/>
              <a:gd name="connsiteX6" fmla="*/ 320477 w 367955"/>
              <a:gd name="connsiteY6" fmla="*/ 1284809 h 1475701"/>
              <a:gd name="connsiteX7" fmla="*/ 367955 w 367955"/>
              <a:gd name="connsiteY7" fmla="*/ 726971 h 147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955" h="1475701">
                <a:moveTo>
                  <a:pt x="0" y="952480"/>
                </a:moveTo>
                <a:cubicBezTo>
                  <a:pt x="18299" y="591467"/>
                  <a:pt x="36598" y="230455"/>
                  <a:pt x="53413" y="305625"/>
                </a:cubicBezTo>
                <a:cubicBezTo>
                  <a:pt x="70228" y="380795"/>
                  <a:pt x="85065" y="1331296"/>
                  <a:pt x="100891" y="1403498"/>
                </a:cubicBezTo>
                <a:cubicBezTo>
                  <a:pt x="116717" y="1475701"/>
                  <a:pt x="133532" y="797195"/>
                  <a:pt x="148369" y="738840"/>
                </a:cubicBezTo>
                <a:cubicBezTo>
                  <a:pt x="163206" y="680485"/>
                  <a:pt x="173097" y="1170077"/>
                  <a:pt x="189912" y="1053366"/>
                </a:cubicBezTo>
                <a:cubicBezTo>
                  <a:pt x="206727" y="936655"/>
                  <a:pt x="227499" y="0"/>
                  <a:pt x="249260" y="38574"/>
                </a:cubicBezTo>
                <a:cubicBezTo>
                  <a:pt x="271021" y="77148"/>
                  <a:pt x="300695" y="1170076"/>
                  <a:pt x="320477" y="1284809"/>
                </a:cubicBezTo>
                <a:cubicBezTo>
                  <a:pt x="340259" y="1399542"/>
                  <a:pt x="354107" y="1063256"/>
                  <a:pt x="367955" y="726971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3157180" y="2518377"/>
            <a:ext cx="5408969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gyro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from 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</a:t>
            </a:r>
            <a:endParaRPr kumimoji="0" lang="en-US" sz="2800" i="0" u="none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Bent-Up Arrow 11"/>
          <p:cNvSpPr/>
          <p:nvPr/>
        </p:nvSpPr>
        <p:spPr>
          <a:xfrm rot="5400000">
            <a:off x="1809246" y="3005755"/>
            <a:ext cx="850392" cy="845703"/>
          </a:xfrm>
          <a:prstGeom prst="bentUp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034" y="3389938"/>
            <a:ext cx="1921628" cy="1518395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4793303" y="3912522"/>
            <a:ext cx="4038970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a model for the keys</a:t>
            </a:r>
            <a:endParaRPr kumimoji="0" lang="en-US" sz="2800" i="0" u="none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Bent-Up Arrow 14"/>
          <p:cNvSpPr/>
          <p:nvPr/>
        </p:nvSpPr>
        <p:spPr>
          <a:xfrm rot="5400000">
            <a:off x="4283465" y="5000456"/>
            <a:ext cx="850392" cy="845703"/>
          </a:xfrm>
          <a:prstGeom prst="bentUp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5386376" y="5360531"/>
            <a:ext cx="2959388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deploy app + model</a:t>
            </a:r>
            <a:endParaRPr kumimoji="0" lang="en-US" sz="2800" i="0" u="none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approach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42" y="1270055"/>
            <a:ext cx="1300401" cy="912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40" y="1432203"/>
            <a:ext cx="1602840" cy="108617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528214" y="2182276"/>
            <a:ext cx="367955" cy="1207662"/>
          </a:xfrm>
          <a:custGeom>
            <a:avLst/>
            <a:gdLst>
              <a:gd name="connsiteX0" fmla="*/ 0 w 367955"/>
              <a:gd name="connsiteY0" fmla="*/ 952480 h 1475701"/>
              <a:gd name="connsiteX1" fmla="*/ 53413 w 367955"/>
              <a:gd name="connsiteY1" fmla="*/ 305625 h 1475701"/>
              <a:gd name="connsiteX2" fmla="*/ 100891 w 367955"/>
              <a:gd name="connsiteY2" fmla="*/ 1403498 h 1475701"/>
              <a:gd name="connsiteX3" fmla="*/ 148369 w 367955"/>
              <a:gd name="connsiteY3" fmla="*/ 738840 h 1475701"/>
              <a:gd name="connsiteX4" fmla="*/ 189912 w 367955"/>
              <a:gd name="connsiteY4" fmla="*/ 1053366 h 1475701"/>
              <a:gd name="connsiteX5" fmla="*/ 249260 w 367955"/>
              <a:gd name="connsiteY5" fmla="*/ 38574 h 1475701"/>
              <a:gd name="connsiteX6" fmla="*/ 320477 w 367955"/>
              <a:gd name="connsiteY6" fmla="*/ 1284809 h 1475701"/>
              <a:gd name="connsiteX7" fmla="*/ 367955 w 367955"/>
              <a:gd name="connsiteY7" fmla="*/ 726971 h 147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955" h="1475701">
                <a:moveTo>
                  <a:pt x="0" y="952480"/>
                </a:moveTo>
                <a:cubicBezTo>
                  <a:pt x="18299" y="591467"/>
                  <a:pt x="36598" y="230455"/>
                  <a:pt x="53413" y="305625"/>
                </a:cubicBezTo>
                <a:cubicBezTo>
                  <a:pt x="70228" y="380795"/>
                  <a:pt x="85065" y="1331296"/>
                  <a:pt x="100891" y="1403498"/>
                </a:cubicBezTo>
                <a:cubicBezTo>
                  <a:pt x="116717" y="1475701"/>
                  <a:pt x="133532" y="797195"/>
                  <a:pt x="148369" y="738840"/>
                </a:cubicBezTo>
                <a:cubicBezTo>
                  <a:pt x="163206" y="680485"/>
                  <a:pt x="173097" y="1170077"/>
                  <a:pt x="189912" y="1053366"/>
                </a:cubicBezTo>
                <a:cubicBezTo>
                  <a:pt x="206727" y="936655"/>
                  <a:pt x="227499" y="0"/>
                  <a:pt x="249260" y="38574"/>
                </a:cubicBezTo>
                <a:cubicBezTo>
                  <a:pt x="271021" y="77148"/>
                  <a:pt x="300695" y="1170076"/>
                  <a:pt x="320477" y="1284809"/>
                </a:cubicBezTo>
                <a:cubicBezTo>
                  <a:pt x="340259" y="1399542"/>
                  <a:pt x="354107" y="1063256"/>
                  <a:pt x="367955" y="726971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3157180" y="2518377"/>
            <a:ext cx="5408969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</a:t>
            </a:r>
            <a:r>
              <a:rPr kumimoji="0" 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gyro</a:t>
            </a:r>
            <a:r>
              <a:rPr kumimoji="0" lang="en-US" sz="2800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from </a:t>
            </a:r>
            <a:r>
              <a:rPr kumimoji="0" lang="en-US" sz="2800" i="1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0" lang="en-US" sz="2800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</a:t>
            </a:r>
            <a:endParaRPr kumimoji="0" lang="en-US" sz="2800" i="0" u="sng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Bent-Up Arrow 11"/>
          <p:cNvSpPr/>
          <p:nvPr/>
        </p:nvSpPr>
        <p:spPr>
          <a:xfrm rot="5400000">
            <a:off x="1809246" y="3005755"/>
            <a:ext cx="850392" cy="845703"/>
          </a:xfrm>
          <a:prstGeom prst="bentUp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034" y="3389938"/>
            <a:ext cx="1921628" cy="1518395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4793303" y="3912522"/>
            <a:ext cx="4038970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a model for the keys</a:t>
            </a:r>
            <a:endParaRPr kumimoji="0" lang="en-US" sz="2800" i="0" u="none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Bent-Up Arrow 14"/>
          <p:cNvSpPr/>
          <p:nvPr/>
        </p:nvSpPr>
        <p:spPr>
          <a:xfrm rot="5400000">
            <a:off x="4283465" y="5000456"/>
            <a:ext cx="850392" cy="845703"/>
          </a:xfrm>
          <a:prstGeom prst="bentUp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5386376" y="5360531"/>
            <a:ext cx="2959388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deploy app + model</a:t>
            </a:r>
            <a:endParaRPr kumimoji="0" lang="en-US" sz="2800" i="0" u="none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approach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42" y="1270055"/>
            <a:ext cx="1300401" cy="912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40" y="1432203"/>
            <a:ext cx="1602840" cy="108617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528214" y="2182276"/>
            <a:ext cx="367955" cy="1207662"/>
          </a:xfrm>
          <a:custGeom>
            <a:avLst/>
            <a:gdLst>
              <a:gd name="connsiteX0" fmla="*/ 0 w 367955"/>
              <a:gd name="connsiteY0" fmla="*/ 952480 h 1475701"/>
              <a:gd name="connsiteX1" fmla="*/ 53413 w 367955"/>
              <a:gd name="connsiteY1" fmla="*/ 305625 h 1475701"/>
              <a:gd name="connsiteX2" fmla="*/ 100891 w 367955"/>
              <a:gd name="connsiteY2" fmla="*/ 1403498 h 1475701"/>
              <a:gd name="connsiteX3" fmla="*/ 148369 w 367955"/>
              <a:gd name="connsiteY3" fmla="*/ 738840 h 1475701"/>
              <a:gd name="connsiteX4" fmla="*/ 189912 w 367955"/>
              <a:gd name="connsiteY4" fmla="*/ 1053366 h 1475701"/>
              <a:gd name="connsiteX5" fmla="*/ 249260 w 367955"/>
              <a:gd name="connsiteY5" fmla="*/ 38574 h 1475701"/>
              <a:gd name="connsiteX6" fmla="*/ 320477 w 367955"/>
              <a:gd name="connsiteY6" fmla="*/ 1284809 h 1475701"/>
              <a:gd name="connsiteX7" fmla="*/ 367955 w 367955"/>
              <a:gd name="connsiteY7" fmla="*/ 726971 h 147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955" h="1475701">
                <a:moveTo>
                  <a:pt x="0" y="952480"/>
                </a:moveTo>
                <a:cubicBezTo>
                  <a:pt x="18299" y="591467"/>
                  <a:pt x="36598" y="230455"/>
                  <a:pt x="53413" y="305625"/>
                </a:cubicBezTo>
                <a:cubicBezTo>
                  <a:pt x="70228" y="380795"/>
                  <a:pt x="85065" y="1331296"/>
                  <a:pt x="100891" y="1403498"/>
                </a:cubicBezTo>
                <a:cubicBezTo>
                  <a:pt x="116717" y="1475701"/>
                  <a:pt x="133532" y="797195"/>
                  <a:pt x="148369" y="738840"/>
                </a:cubicBezTo>
                <a:cubicBezTo>
                  <a:pt x="163206" y="680485"/>
                  <a:pt x="173097" y="1170077"/>
                  <a:pt x="189912" y="1053366"/>
                </a:cubicBezTo>
                <a:cubicBezTo>
                  <a:pt x="206727" y="936655"/>
                  <a:pt x="227499" y="0"/>
                  <a:pt x="249260" y="38574"/>
                </a:cubicBezTo>
                <a:cubicBezTo>
                  <a:pt x="271021" y="77148"/>
                  <a:pt x="300695" y="1170076"/>
                  <a:pt x="320477" y="1284809"/>
                </a:cubicBezTo>
                <a:cubicBezTo>
                  <a:pt x="340259" y="1399542"/>
                  <a:pt x="354107" y="1063256"/>
                  <a:pt x="367955" y="726971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3157180" y="2518377"/>
            <a:ext cx="5408969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gyro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from 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</a:t>
            </a:r>
            <a:endParaRPr kumimoji="0" lang="en-US" sz="2800" i="0" u="none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Bent-Up Arrow 11"/>
          <p:cNvSpPr/>
          <p:nvPr/>
        </p:nvSpPr>
        <p:spPr>
          <a:xfrm rot="5400000">
            <a:off x="1809246" y="3005755"/>
            <a:ext cx="850392" cy="845703"/>
          </a:xfrm>
          <a:prstGeom prst="bentUp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034" y="3389938"/>
            <a:ext cx="1921628" cy="1518395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4793303" y="3912522"/>
            <a:ext cx="4038970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a model for the keys</a:t>
            </a:r>
            <a:endParaRPr kumimoji="0" lang="en-US" sz="2800" i="0" u="sng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Bent-Up Arrow 14"/>
          <p:cNvSpPr/>
          <p:nvPr/>
        </p:nvSpPr>
        <p:spPr>
          <a:xfrm rot="5400000">
            <a:off x="4283465" y="5000456"/>
            <a:ext cx="850392" cy="845703"/>
          </a:xfrm>
          <a:prstGeom prst="bentUp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5386376" y="5360531"/>
            <a:ext cx="2959388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deploy app + model</a:t>
            </a:r>
            <a:endParaRPr kumimoji="0" lang="en-US" sz="2800" i="0" u="none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approach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42" y="1270055"/>
            <a:ext cx="1300401" cy="912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40" y="1432203"/>
            <a:ext cx="1602840" cy="108617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528214" y="2182276"/>
            <a:ext cx="367955" cy="1207662"/>
          </a:xfrm>
          <a:custGeom>
            <a:avLst/>
            <a:gdLst>
              <a:gd name="connsiteX0" fmla="*/ 0 w 367955"/>
              <a:gd name="connsiteY0" fmla="*/ 952480 h 1475701"/>
              <a:gd name="connsiteX1" fmla="*/ 53413 w 367955"/>
              <a:gd name="connsiteY1" fmla="*/ 305625 h 1475701"/>
              <a:gd name="connsiteX2" fmla="*/ 100891 w 367955"/>
              <a:gd name="connsiteY2" fmla="*/ 1403498 h 1475701"/>
              <a:gd name="connsiteX3" fmla="*/ 148369 w 367955"/>
              <a:gd name="connsiteY3" fmla="*/ 738840 h 1475701"/>
              <a:gd name="connsiteX4" fmla="*/ 189912 w 367955"/>
              <a:gd name="connsiteY4" fmla="*/ 1053366 h 1475701"/>
              <a:gd name="connsiteX5" fmla="*/ 249260 w 367955"/>
              <a:gd name="connsiteY5" fmla="*/ 38574 h 1475701"/>
              <a:gd name="connsiteX6" fmla="*/ 320477 w 367955"/>
              <a:gd name="connsiteY6" fmla="*/ 1284809 h 1475701"/>
              <a:gd name="connsiteX7" fmla="*/ 367955 w 367955"/>
              <a:gd name="connsiteY7" fmla="*/ 726971 h 147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955" h="1475701">
                <a:moveTo>
                  <a:pt x="0" y="952480"/>
                </a:moveTo>
                <a:cubicBezTo>
                  <a:pt x="18299" y="591467"/>
                  <a:pt x="36598" y="230455"/>
                  <a:pt x="53413" y="305625"/>
                </a:cubicBezTo>
                <a:cubicBezTo>
                  <a:pt x="70228" y="380795"/>
                  <a:pt x="85065" y="1331296"/>
                  <a:pt x="100891" y="1403498"/>
                </a:cubicBezTo>
                <a:cubicBezTo>
                  <a:pt x="116717" y="1475701"/>
                  <a:pt x="133532" y="797195"/>
                  <a:pt x="148369" y="738840"/>
                </a:cubicBezTo>
                <a:cubicBezTo>
                  <a:pt x="163206" y="680485"/>
                  <a:pt x="173097" y="1170077"/>
                  <a:pt x="189912" y="1053366"/>
                </a:cubicBezTo>
                <a:cubicBezTo>
                  <a:pt x="206727" y="936655"/>
                  <a:pt x="227499" y="0"/>
                  <a:pt x="249260" y="38574"/>
                </a:cubicBezTo>
                <a:cubicBezTo>
                  <a:pt x="271021" y="77148"/>
                  <a:pt x="300695" y="1170076"/>
                  <a:pt x="320477" y="1284809"/>
                </a:cubicBezTo>
                <a:cubicBezTo>
                  <a:pt x="340259" y="1399542"/>
                  <a:pt x="354107" y="1063256"/>
                  <a:pt x="367955" y="726971"/>
                </a:cubicBezTo>
              </a:path>
            </a:pathLst>
          </a:cu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3157180" y="2518377"/>
            <a:ext cx="5408969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gyro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from </a:t>
            </a:r>
            <a:r>
              <a:rPr kumimoji="0" lang="en-US" sz="280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</a:t>
            </a:r>
            <a:endParaRPr kumimoji="0" lang="en-US" sz="2800" i="0" u="none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Bent-Up Arrow 11"/>
          <p:cNvSpPr/>
          <p:nvPr/>
        </p:nvSpPr>
        <p:spPr>
          <a:xfrm rot="5400000">
            <a:off x="1809246" y="3005755"/>
            <a:ext cx="850392" cy="845703"/>
          </a:xfrm>
          <a:prstGeom prst="bentUp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034" y="3389938"/>
            <a:ext cx="1921628" cy="1518395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4793303" y="3912522"/>
            <a:ext cx="4038970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a model for the keys</a:t>
            </a:r>
            <a:endParaRPr kumimoji="0" lang="en-US" sz="2800" i="0" u="none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Bent-Up Arrow 14"/>
          <p:cNvSpPr/>
          <p:nvPr/>
        </p:nvSpPr>
        <p:spPr>
          <a:xfrm rot="5400000">
            <a:off x="4283465" y="5000456"/>
            <a:ext cx="850392" cy="845703"/>
          </a:xfrm>
          <a:prstGeom prst="bentUpArrow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5386376" y="5360531"/>
            <a:ext cx="2959388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deploy app + model</a:t>
            </a:r>
            <a:endParaRPr kumimoji="0" lang="en-US" sz="2800" i="0" u="sng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9" name="Picture 8" descr="ensemb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44" y="226880"/>
            <a:ext cx="6729197" cy="595211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approach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9" name="Picture 8" descr="ensemb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44" y="226880"/>
            <a:ext cx="6729197" cy="595211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approach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603500" y="1601503"/>
            <a:ext cx="871682" cy="349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9" name="Picture 8" descr="ensemb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44" y="226880"/>
            <a:ext cx="6729197" cy="595211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approach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603500" y="2411993"/>
            <a:ext cx="871682" cy="349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9" name="Picture 8" descr="ensemb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44" y="226880"/>
            <a:ext cx="6729197" cy="595211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approach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741803" y="3653129"/>
            <a:ext cx="871682" cy="349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63959" y="2516909"/>
            <a:ext cx="1108270" cy="103909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337952" y="2967186"/>
            <a:ext cx="1039094" cy="13854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63959" y="1702955"/>
            <a:ext cx="2268586" cy="8139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741803" y="1731820"/>
            <a:ext cx="2690592" cy="4850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M-class classifier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(M=26 for letters)</a:t>
            </a:r>
            <a:endParaRPr kumimoji="0" lang="en-US" sz="2000" i="0" u="none" strike="noStrike" kern="120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9" name="Picture 8" descr="ensemb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44" y="226880"/>
            <a:ext cx="6729197" cy="595211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approach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617940" y="4975083"/>
            <a:ext cx="871682" cy="349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with </a:t>
            </a:r>
            <a:r>
              <a:rPr lang="en-US" dirty="0" err="1" smtClean="0"/>
              <a:t>smartphones</a:t>
            </a:r>
            <a:r>
              <a:rPr lang="en-US" dirty="0" smtClean="0"/>
              <a:t> and tablets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66" y="1791916"/>
            <a:ext cx="5206388" cy="3528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908" y="2177236"/>
            <a:ext cx="3793395" cy="268443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9" name="Picture 8" descr="raw-column-featur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24" y="1480754"/>
            <a:ext cx="7742825" cy="348696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6263" y="1584184"/>
            <a:ext cx="7989553" cy="3999903"/>
          </a:xfrm>
        </p:spPr>
        <p:txBody>
          <a:bodyPr>
            <a:noAutofit/>
          </a:bodyPr>
          <a:lstStyle/>
          <a:p>
            <a:r>
              <a:rPr lang="en-US" dirty="0" smtClean="0"/>
              <a:t>time domain</a:t>
            </a:r>
          </a:p>
          <a:p>
            <a:pPr lvl="1"/>
            <a:r>
              <a:rPr lang="en-US" dirty="0" smtClean="0"/>
              <a:t>moments, variance, min/max, </a:t>
            </a:r>
            <a:r>
              <a:rPr lang="en-US" dirty="0" err="1" smtClean="0"/>
              <a:t>skewness</a:t>
            </a:r>
            <a:r>
              <a:rPr lang="en-US" dirty="0" smtClean="0"/>
              <a:t> (for asymmetry of vector components), kurtosis (to measure the ‘peaked-</a:t>
            </a:r>
            <a:r>
              <a:rPr lang="en-US" dirty="0" err="1" smtClean="0"/>
              <a:t>ness</a:t>
            </a:r>
            <a:r>
              <a:rPr lang="en-US" dirty="0" smtClean="0"/>
              <a:t>’ of vector components) </a:t>
            </a:r>
          </a:p>
          <a:p>
            <a:pPr lvl="1"/>
            <a:r>
              <a:rPr lang="en-US" dirty="0" smtClean="0"/>
              <a:t>correlation between the 3-axis of both the accelerometer and gyro using different norms</a:t>
            </a:r>
          </a:p>
          <a:p>
            <a:pPr lvl="1"/>
            <a:r>
              <a:rPr lang="en-US" dirty="0" smtClean="0"/>
              <a:t>first-order numerical derivatives and energy</a:t>
            </a:r>
          </a:p>
          <a:p>
            <a:pPr lvl="1"/>
            <a:r>
              <a:rPr lang="en-US" dirty="0" smtClean="0"/>
              <a:t>angle between the accelerometer and gyro vector and the rate of change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frequency domain</a:t>
            </a:r>
          </a:p>
          <a:p>
            <a:pPr lvl="1"/>
            <a:r>
              <a:rPr lang="en-US" dirty="0" smtClean="0"/>
              <a:t>fast </a:t>
            </a:r>
            <a:r>
              <a:rPr lang="en-US" dirty="0" err="1" smtClean="0"/>
              <a:t>fourier</a:t>
            </a:r>
            <a:r>
              <a:rPr lang="en-US" dirty="0" smtClean="0"/>
              <a:t> transform, power,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6263" y="1584184"/>
            <a:ext cx="7989553" cy="3999903"/>
          </a:xfrm>
        </p:spPr>
        <p:txBody>
          <a:bodyPr>
            <a:noAutofit/>
          </a:bodyPr>
          <a:lstStyle/>
          <a:p>
            <a:r>
              <a:rPr lang="en-US" dirty="0" smtClean="0"/>
              <a:t>classifiers </a:t>
            </a:r>
          </a:p>
          <a:p>
            <a:pPr lvl="1"/>
            <a:r>
              <a:rPr lang="en-US" dirty="0" err="1" smtClean="0"/>
              <a:t>kNN</a:t>
            </a:r>
            <a:r>
              <a:rPr lang="en-US" dirty="0" smtClean="0"/>
              <a:t>, SVM, multinomial logistic regression, random forest, bagged decision tree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ensemble method</a:t>
            </a:r>
          </a:p>
          <a:p>
            <a:pPr lvl="1"/>
            <a:r>
              <a:rPr lang="en-US" dirty="0" smtClean="0"/>
              <a:t>21 </a:t>
            </a:r>
            <a:r>
              <a:rPr lang="en-US" dirty="0" smtClean="0"/>
              <a:t>classifiers and the final result is given from the most predicted vote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35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006" y="1736889"/>
            <a:ext cx="1411833" cy="2539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59" y="939297"/>
            <a:ext cx="1307544" cy="25638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28" y="214075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6263" y="1584184"/>
            <a:ext cx="7989553" cy="3999903"/>
          </a:xfrm>
        </p:spPr>
        <p:txBody>
          <a:bodyPr>
            <a:noAutofit/>
          </a:bodyPr>
          <a:lstStyle/>
          <a:p>
            <a:r>
              <a:rPr lang="en-US" dirty="0" smtClean="0"/>
              <a:t>10 volunteers</a:t>
            </a:r>
          </a:p>
          <a:p>
            <a:r>
              <a:rPr lang="en-US" dirty="0" smtClean="0"/>
              <a:t>~40.000 labeled taps</a:t>
            </a:r>
          </a:p>
          <a:p>
            <a:r>
              <a:rPr lang="en-US" dirty="0" smtClean="0"/>
              <a:t>4 weeks</a:t>
            </a:r>
          </a:p>
          <a:p>
            <a:r>
              <a:rPr lang="en-US" dirty="0" smtClean="0"/>
              <a:t>portrait thumb, portrait index finger, landscape both thumbs</a:t>
            </a:r>
          </a:p>
          <a:p>
            <a:endParaRPr lang="en-US" dirty="0" smtClean="0"/>
          </a:p>
          <a:p>
            <a:r>
              <a:rPr lang="en-US" dirty="0" smtClean="0"/>
              <a:t>They are asked to press</a:t>
            </a:r>
          </a:p>
          <a:p>
            <a:pPr lvl="1"/>
            <a:r>
              <a:rPr lang="en-US" dirty="0" smtClean="0"/>
              <a:t>icons</a:t>
            </a:r>
          </a:p>
          <a:p>
            <a:pPr lvl="1"/>
            <a:r>
              <a:rPr lang="en-US" dirty="0" smtClean="0"/>
              <a:t>letters sequentially</a:t>
            </a:r>
          </a:p>
          <a:p>
            <a:pPr lvl="1"/>
            <a:r>
              <a:rPr lang="en-US" dirty="0" smtClean="0"/>
              <a:t>pangrams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 tap experiment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 tap experiment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guess inference accuracy </a:t>
            </a:r>
            <a:endParaRPr lang="en-US" dirty="0"/>
          </a:p>
        </p:txBody>
      </p:sp>
      <p:pic>
        <p:nvPicPr>
          <p:cNvPr id="11" name="Picture 10" descr="icon-randomgues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350" y="2945678"/>
            <a:ext cx="4446012" cy="148200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 tap experiment</a:t>
            </a:r>
            <a:endParaRPr lang="en-US" dirty="0"/>
          </a:p>
        </p:txBody>
      </p:sp>
      <p:pic>
        <p:nvPicPr>
          <p:cNvPr id="10" name="Content Placeholder 9" descr="icon-tap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8459" r="-38459"/>
          <a:stretch>
            <a:fillRect/>
          </a:stretch>
        </p:blipFill>
        <p:spPr>
          <a:xfrm>
            <a:off x="0" y="1130641"/>
            <a:ext cx="9144000" cy="4577867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 tap experiment</a:t>
            </a:r>
            <a:endParaRPr lang="en-US" dirty="0"/>
          </a:p>
        </p:txBody>
      </p:sp>
      <p:pic>
        <p:nvPicPr>
          <p:cNvPr id="10" name="Content Placeholder 9" descr="icon-tap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8459" r="-38459"/>
          <a:stretch>
            <a:fillRect/>
          </a:stretch>
        </p:blipFill>
        <p:spPr>
          <a:xfrm>
            <a:off x="0" y="1130641"/>
            <a:ext cx="9144000" cy="4577867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141682" y="2295957"/>
            <a:ext cx="484907" cy="1588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with </a:t>
            </a:r>
            <a:r>
              <a:rPr lang="en-US" dirty="0" err="1" smtClean="0"/>
              <a:t>smartphones</a:t>
            </a:r>
            <a:r>
              <a:rPr lang="en-US" dirty="0" smtClean="0"/>
              <a:t> and tablets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13248" y="1791916"/>
            <a:ext cx="5206388" cy="3528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703" y="1609519"/>
            <a:ext cx="2709843" cy="384528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 tap experiment</a:t>
            </a:r>
            <a:endParaRPr lang="en-US" dirty="0"/>
          </a:p>
        </p:txBody>
      </p:sp>
      <p:pic>
        <p:nvPicPr>
          <p:cNvPr id="10" name="Content Placeholder 9" descr="icon-tap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8459" r="-38459"/>
          <a:stretch>
            <a:fillRect/>
          </a:stretch>
        </p:blipFill>
        <p:spPr>
          <a:xfrm>
            <a:off x="0" y="1130641"/>
            <a:ext cx="9144000" cy="4577867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2141682" y="2463367"/>
            <a:ext cx="484907" cy="1588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 tap experiment</a:t>
            </a:r>
            <a:endParaRPr lang="en-US" dirty="0"/>
          </a:p>
        </p:txBody>
      </p:sp>
      <p:pic>
        <p:nvPicPr>
          <p:cNvPr id="10" name="Content Placeholder 9" descr="icon-tap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8459" r="-38459"/>
          <a:stretch>
            <a:fillRect/>
          </a:stretch>
        </p:blipFill>
        <p:spPr>
          <a:xfrm>
            <a:off x="-1862254" y="1130641"/>
            <a:ext cx="9144000" cy="4577867"/>
          </a:xfrm>
        </p:spPr>
      </p:pic>
      <p:sp>
        <p:nvSpPr>
          <p:cNvPr id="11" name="Rectangle 10"/>
          <p:cNvSpPr/>
          <p:nvPr/>
        </p:nvSpPr>
        <p:spPr>
          <a:xfrm>
            <a:off x="2867788" y="1223232"/>
            <a:ext cx="3552546" cy="44852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-confmatrix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788" y="1322728"/>
            <a:ext cx="5835070" cy="427094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icon tap experiment</a:t>
            </a:r>
            <a:endParaRPr lang="en-US" dirty="0"/>
          </a:p>
        </p:txBody>
      </p:sp>
      <p:pic>
        <p:nvPicPr>
          <p:cNvPr id="10" name="Content Placeholder 9" descr="icon-tap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8459" r="-38459"/>
          <a:stretch>
            <a:fillRect/>
          </a:stretch>
        </p:blipFill>
        <p:spPr>
          <a:xfrm>
            <a:off x="-1862254" y="1130641"/>
            <a:ext cx="9144000" cy="4577867"/>
          </a:xfrm>
        </p:spPr>
      </p:pic>
      <p:sp>
        <p:nvSpPr>
          <p:cNvPr id="11" name="Rectangle 10"/>
          <p:cNvSpPr/>
          <p:nvPr/>
        </p:nvSpPr>
        <p:spPr>
          <a:xfrm>
            <a:off x="2867788" y="1223232"/>
            <a:ext cx="3552546" cy="44852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-confmatrix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788" y="1322728"/>
            <a:ext cx="5835070" cy="42709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37746" y="1808510"/>
            <a:ext cx="5449719" cy="3593610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89884" y="2592783"/>
            <a:ext cx="948151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4754" y="2119501"/>
            <a:ext cx="1249055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672108" y="2355350"/>
            <a:ext cx="48499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98273" y="2597051"/>
            <a:ext cx="417124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256572" y="2824364"/>
            <a:ext cx="48499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3165" y="3067653"/>
            <a:ext cx="835108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20744" y="2198094"/>
            <a:ext cx="336045" cy="355303"/>
          </a:xfrm>
          <a:prstGeom prst="roundRect">
            <a:avLst/>
          </a:prstGeom>
          <a:noFill/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037746" y="1584184"/>
            <a:ext cx="1158588" cy="224326"/>
          </a:xfrm>
          <a:prstGeom prst="roundRect">
            <a:avLst/>
          </a:prstGeom>
          <a:noFill/>
          <a:ln w="25400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 strength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6263" y="1584184"/>
            <a:ext cx="7989553" cy="3999903"/>
          </a:xfrm>
        </p:spPr>
        <p:txBody>
          <a:bodyPr>
            <a:no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is a pre-trained model enough to infer taps in the wild?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 strength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6263" y="1584184"/>
            <a:ext cx="7989553" cy="3999903"/>
          </a:xfrm>
        </p:spPr>
        <p:txBody>
          <a:bodyPr>
            <a:no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given </a:t>
            </a:r>
            <a:r>
              <a:rPr lang="en-US" sz="4000" i="1" dirty="0" smtClean="0"/>
              <a:t>N </a:t>
            </a:r>
            <a:r>
              <a:rPr lang="en-US" sz="4000" dirty="0" smtClean="0"/>
              <a:t>users, train on </a:t>
            </a:r>
            <a:r>
              <a:rPr lang="en-US" sz="4000" i="1" dirty="0" smtClean="0"/>
              <a:t>N</a:t>
            </a:r>
            <a:r>
              <a:rPr lang="en-US" sz="4000" dirty="0" smtClean="0"/>
              <a:t>-1 users and test on the left-out user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 strength</a:t>
            </a:r>
            <a:endParaRPr lang="en-US" dirty="0"/>
          </a:p>
        </p:txBody>
      </p:sp>
      <p:pic>
        <p:nvPicPr>
          <p:cNvPr id="17" name="Picture 16" descr="borrowing-strengt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36" y="1015505"/>
            <a:ext cx="7258213" cy="496734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 strength</a:t>
            </a:r>
            <a:endParaRPr lang="en-US" dirty="0"/>
          </a:p>
        </p:txBody>
      </p:sp>
      <p:pic>
        <p:nvPicPr>
          <p:cNvPr id="17" name="Picture 16" descr="borrowing-strengt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36" y="1015505"/>
            <a:ext cx="7258213" cy="496734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>
            <a:off x="2196252" y="4235096"/>
            <a:ext cx="483523" cy="238843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 strength</a:t>
            </a:r>
            <a:endParaRPr lang="en-US" dirty="0"/>
          </a:p>
        </p:txBody>
      </p:sp>
      <p:pic>
        <p:nvPicPr>
          <p:cNvPr id="17" name="Picture 16" descr="borrowing-strengt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36" y="1015505"/>
            <a:ext cx="7258213" cy="49673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116182" y="3648364"/>
            <a:ext cx="920273" cy="546821"/>
          </a:xfrm>
          <a:prstGeom prst="line">
            <a:avLst/>
          </a:prstGeom>
          <a:ln w="3492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 strength</a:t>
            </a:r>
            <a:endParaRPr lang="en-US" dirty="0"/>
          </a:p>
        </p:txBody>
      </p:sp>
      <p:pic>
        <p:nvPicPr>
          <p:cNvPr id="17" name="Picture 16" descr="borrowing-strengt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36" y="1015505"/>
            <a:ext cx="7258213" cy="49673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116182" y="3648364"/>
            <a:ext cx="920273" cy="546821"/>
          </a:xfrm>
          <a:prstGeom prst="line">
            <a:avLst/>
          </a:prstGeom>
          <a:ln w="3492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036455" y="3030682"/>
            <a:ext cx="920273" cy="617683"/>
          </a:xfrm>
          <a:prstGeom prst="line">
            <a:avLst/>
          </a:prstGeom>
          <a:ln w="3492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 strength</a:t>
            </a:r>
            <a:endParaRPr lang="en-US" dirty="0"/>
          </a:p>
        </p:txBody>
      </p:sp>
      <p:pic>
        <p:nvPicPr>
          <p:cNvPr id="17" name="Picture 16" descr="borrowing-strengt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36" y="1015505"/>
            <a:ext cx="7258213" cy="49673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116182" y="3648364"/>
            <a:ext cx="920273" cy="546821"/>
          </a:xfrm>
          <a:prstGeom prst="line">
            <a:avLst/>
          </a:prstGeom>
          <a:ln w="3492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036455" y="3030682"/>
            <a:ext cx="920273" cy="617683"/>
          </a:xfrm>
          <a:prstGeom prst="line">
            <a:avLst/>
          </a:prstGeom>
          <a:ln w="3492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56728" y="2949864"/>
            <a:ext cx="944318" cy="80820"/>
          </a:xfrm>
          <a:prstGeom prst="line">
            <a:avLst/>
          </a:prstGeom>
          <a:ln w="3492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sensing used for?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6" y="1668724"/>
            <a:ext cx="4174444" cy="3130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130" y="1019533"/>
            <a:ext cx="4284820" cy="321361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 strength</a:t>
            </a:r>
            <a:endParaRPr lang="en-US" dirty="0"/>
          </a:p>
        </p:txBody>
      </p:sp>
      <p:pic>
        <p:nvPicPr>
          <p:cNvPr id="17" name="Picture 16" descr="borrowing-strengt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36" y="1015505"/>
            <a:ext cx="7258213" cy="49673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116182" y="3648364"/>
            <a:ext cx="920273" cy="546821"/>
          </a:xfrm>
          <a:prstGeom prst="line">
            <a:avLst/>
          </a:prstGeom>
          <a:ln w="3492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036455" y="3030682"/>
            <a:ext cx="920273" cy="617683"/>
          </a:xfrm>
          <a:prstGeom prst="line">
            <a:avLst/>
          </a:prstGeom>
          <a:ln w="3492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56728" y="2949864"/>
            <a:ext cx="944318" cy="80820"/>
          </a:xfrm>
          <a:prstGeom prst="line">
            <a:avLst/>
          </a:prstGeom>
          <a:ln w="3492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4901046" y="2008908"/>
            <a:ext cx="969823" cy="940955"/>
          </a:xfrm>
          <a:prstGeom prst="line">
            <a:avLst/>
          </a:prstGeom>
          <a:ln w="3492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 strength</a:t>
            </a:r>
            <a:endParaRPr lang="en-US" dirty="0"/>
          </a:p>
        </p:txBody>
      </p:sp>
      <p:pic>
        <p:nvPicPr>
          <p:cNvPr id="17" name="Picture 16" descr="borrowing-strengt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36" y="1015505"/>
            <a:ext cx="7258213" cy="49673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116182" y="3648364"/>
            <a:ext cx="920273" cy="546821"/>
          </a:xfrm>
          <a:prstGeom prst="line">
            <a:avLst/>
          </a:prstGeom>
          <a:ln w="3492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036455" y="3030682"/>
            <a:ext cx="920273" cy="617683"/>
          </a:xfrm>
          <a:prstGeom prst="line">
            <a:avLst/>
          </a:prstGeom>
          <a:ln w="3492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56728" y="2949864"/>
            <a:ext cx="944318" cy="80820"/>
          </a:xfrm>
          <a:prstGeom prst="line">
            <a:avLst/>
          </a:prstGeom>
          <a:ln w="3492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4901046" y="2008908"/>
            <a:ext cx="969823" cy="940955"/>
          </a:xfrm>
          <a:prstGeom prst="line">
            <a:avLst/>
          </a:prstGeom>
          <a:ln w="3492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870870" y="1656776"/>
            <a:ext cx="912085" cy="352131"/>
          </a:xfrm>
          <a:prstGeom prst="line">
            <a:avLst/>
          </a:prstGeom>
          <a:ln w="3492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782955" y="1656777"/>
            <a:ext cx="969818" cy="173179"/>
          </a:xfrm>
          <a:prstGeom prst="line">
            <a:avLst/>
          </a:prstGeom>
          <a:ln w="34925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press - tablet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press - tablet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guess inference accuracy </a:t>
            </a:r>
            <a:endParaRPr lang="en-US" dirty="0"/>
          </a:p>
        </p:txBody>
      </p:sp>
      <p:pic>
        <p:nvPicPr>
          <p:cNvPr id="9" name="Picture 8" descr="random-inference-letter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866" y="2843919"/>
            <a:ext cx="4568276" cy="139903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press - tablet</a:t>
            </a:r>
            <a:endParaRPr lang="en-US" dirty="0"/>
          </a:p>
        </p:txBody>
      </p:sp>
      <p:pic>
        <p:nvPicPr>
          <p:cNvPr id="14" name="Picture 13" descr="tablet-confmatrix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148" y="1125682"/>
            <a:ext cx="5263762" cy="507640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press - tablet</a:t>
            </a:r>
            <a:endParaRPr lang="en-US" dirty="0"/>
          </a:p>
        </p:txBody>
      </p:sp>
      <p:pic>
        <p:nvPicPr>
          <p:cNvPr id="14" name="Picture 13" descr="tablet-confmatrix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148" y="1125682"/>
            <a:ext cx="5263762" cy="5076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0045" y="1125682"/>
            <a:ext cx="1402773" cy="5076405"/>
          </a:xfrm>
          <a:prstGeom prst="rect">
            <a:avLst/>
          </a:prstGeom>
          <a:noFill/>
          <a:ln w="41275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press - tablet</a:t>
            </a:r>
            <a:endParaRPr lang="en-US" dirty="0"/>
          </a:p>
        </p:txBody>
      </p:sp>
      <p:pic>
        <p:nvPicPr>
          <p:cNvPr id="11" name="Picture 10" descr="tablet-confmatrix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148" y="1125682"/>
            <a:ext cx="5263762" cy="5076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4" y="3229343"/>
            <a:ext cx="8569412" cy="28031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4339" y="1444828"/>
            <a:ext cx="4876663" cy="1562763"/>
          </a:xfrm>
          <a:prstGeom prst="rect">
            <a:avLst/>
          </a:prstGeom>
          <a:solidFill>
            <a:schemeClr val="bg1">
              <a:lumMod val="50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20773" y="4248727"/>
            <a:ext cx="790863" cy="767773"/>
          </a:xfrm>
          <a:prstGeom prst="roundRect">
            <a:avLst/>
          </a:prstGeom>
          <a:noFill/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63593" y="4190996"/>
            <a:ext cx="284177" cy="2632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26997" y="4190996"/>
            <a:ext cx="284177" cy="2632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52047" y="5128487"/>
            <a:ext cx="284177" cy="2632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48405" y="3258124"/>
            <a:ext cx="284177" cy="2632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112793" y="3007591"/>
            <a:ext cx="1143025" cy="221752"/>
          </a:xfrm>
          <a:prstGeom prst="roundRect">
            <a:avLst/>
          </a:prstGeom>
          <a:noFill/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pangram - tablet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pangram - tablet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31769" y="2330996"/>
            <a:ext cx="7661201" cy="1484828"/>
          </a:xfrm>
        </p:spPr>
        <p:txBody>
          <a:bodyPr>
            <a:norm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  <a:latin typeface="Courier"/>
                <a:cs typeface="Courier"/>
              </a:rPr>
              <a:t>the quick brown fox jumps over the lazy dog</a:t>
            </a:r>
            <a:endParaRPr lang="en-US" sz="1800" b="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pangram - tablet</a:t>
            </a:r>
            <a:endParaRPr lang="en-US" dirty="0"/>
          </a:p>
        </p:txBody>
      </p:sp>
      <p:pic>
        <p:nvPicPr>
          <p:cNvPr id="15" name="Picture 14" descr="pangram-tabl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0" y="2342496"/>
            <a:ext cx="8885689" cy="17061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3248" y="2784102"/>
            <a:ext cx="8601388" cy="13491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sensing used for?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6" y="1668724"/>
            <a:ext cx="4174444" cy="3130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130" y="1019533"/>
            <a:ext cx="4284820" cy="3213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21" y="2663378"/>
            <a:ext cx="4414978" cy="313953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pangram - tablet</a:t>
            </a:r>
            <a:endParaRPr lang="en-US" dirty="0"/>
          </a:p>
        </p:txBody>
      </p:sp>
      <p:pic>
        <p:nvPicPr>
          <p:cNvPr id="15" name="Picture 14" descr="pangram-tabl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0" y="2342496"/>
            <a:ext cx="8885689" cy="17061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3248" y="3163454"/>
            <a:ext cx="8601388" cy="9698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pangram - tablet</a:t>
            </a:r>
            <a:endParaRPr lang="en-US" dirty="0"/>
          </a:p>
        </p:txBody>
      </p:sp>
      <p:pic>
        <p:nvPicPr>
          <p:cNvPr id="15" name="Picture 14" descr="pangram-tabl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0" y="2342496"/>
            <a:ext cx="8885689" cy="17061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3248" y="3573318"/>
            <a:ext cx="8601388" cy="5599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pangram - tablet</a:t>
            </a:r>
            <a:endParaRPr lang="en-US" dirty="0"/>
          </a:p>
        </p:txBody>
      </p:sp>
      <p:pic>
        <p:nvPicPr>
          <p:cNvPr id="15" name="Picture 14" descr="pangram-tabl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0" y="2342496"/>
            <a:ext cx="8885689" cy="170617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pangram - tablet</a:t>
            </a:r>
            <a:endParaRPr lang="en-US" dirty="0"/>
          </a:p>
        </p:txBody>
      </p:sp>
      <p:pic>
        <p:nvPicPr>
          <p:cNvPr id="15" name="Picture 14" descr="pangram-tabl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0" y="2342496"/>
            <a:ext cx="8885689" cy="170617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3538682" y="4179455"/>
            <a:ext cx="658095" cy="2"/>
          </a:xfrm>
          <a:prstGeom prst="line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38305" y="4460466"/>
            <a:ext cx="1910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Courier"/>
                <a:cs typeface="Arial"/>
              </a:rPr>
              <a:t>r</a:t>
            </a:r>
            <a:r>
              <a:rPr lang="en-US" sz="2200" dirty="0" smtClean="0">
                <a:latin typeface="Courier"/>
                <a:cs typeface="Arial"/>
              </a:rPr>
              <a:t>, </a:t>
            </a:r>
            <a:r>
              <a:rPr lang="en-US" sz="2200" dirty="0" err="1" smtClean="0">
                <a:latin typeface="Courier"/>
                <a:cs typeface="Arial"/>
              </a:rPr>
              <a:t>w</a:t>
            </a:r>
            <a:r>
              <a:rPr lang="en-US" sz="2200" dirty="0" smtClean="0">
                <a:latin typeface="Courier"/>
                <a:cs typeface="Arial"/>
              </a:rPr>
              <a:t>, </a:t>
            </a:r>
            <a:r>
              <a:rPr lang="en-US" sz="2200" dirty="0" err="1" smtClean="0">
                <a:latin typeface="Courier"/>
                <a:cs typeface="Arial"/>
              </a:rPr>
              <a:t>s</a:t>
            </a:r>
            <a:r>
              <a:rPr lang="en-US" sz="2200" dirty="0" smtClean="0">
                <a:latin typeface="Courier"/>
                <a:cs typeface="Arial"/>
              </a:rPr>
              <a:t>, a</a:t>
            </a:r>
            <a:endParaRPr lang="en-US" sz="2200" b="1" dirty="0">
              <a:latin typeface="Courier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pangram - tablet</a:t>
            </a:r>
            <a:endParaRPr lang="en-US" dirty="0"/>
          </a:p>
        </p:txBody>
      </p:sp>
      <p:pic>
        <p:nvPicPr>
          <p:cNvPr id="15" name="Picture 14" descr="pangram-tabl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0" y="2342496"/>
            <a:ext cx="8885689" cy="170617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6060362" y="4350131"/>
            <a:ext cx="459830" cy="4"/>
          </a:xfrm>
          <a:prstGeom prst="line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press - phone</a:t>
            </a:r>
            <a:endParaRPr lang="en-US" dirty="0"/>
          </a:p>
        </p:txBody>
      </p:sp>
      <p:pic>
        <p:nvPicPr>
          <p:cNvPr id="5" name="Picture 4" descr="acc-letters-pho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943" y="610948"/>
            <a:ext cx="1380488" cy="542155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76810" y="2470727"/>
            <a:ext cx="2437100" cy="2384136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avg</a:t>
            </a:r>
            <a:r>
              <a:rPr lang="en-US" sz="2800" dirty="0" smtClean="0"/>
              <a:t> accuracy between </a:t>
            </a:r>
          </a:p>
          <a:p>
            <a:r>
              <a:rPr lang="en-US" sz="2800" dirty="0" smtClean="0"/>
              <a:t>37% and 66%</a:t>
            </a:r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pangram - phone</a:t>
            </a:r>
            <a:endParaRPr lang="en-US" dirty="0"/>
          </a:p>
        </p:txBody>
      </p:sp>
      <p:pic>
        <p:nvPicPr>
          <p:cNvPr id="6" name="Picture 5" descr="pangram-pho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8" y="1991962"/>
            <a:ext cx="8473910" cy="20184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3248" y="2393789"/>
            <a:ext cx="8473910" cy="17394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pangram - phone</a:t>
            </a:r>
            <a:endParaRPr lang="en-US" dirty="0"/>
          </a:p>
        </p:txBody>
      </p:sp>
      <p:pic>
        <p:nvPicPr>
          <p:cNvPr id="6" name="Picture 5" descr="pangram-pho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8" y="1991962"/>
            <a:ext cx="8473910" cy="20184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3248" y="2782455"/>
            <a:ext cx="8473910" cy="13508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pangram - phone</a:t>
            </a:r>
            <a:endParaRPr lang="en-US" dirty="0"/>
          </a:p>
        </p:txBody>
      </p:sp>
      <p:pic>
        <p:nvPicPr>
          <p:cNvPr id="6" name="Picture 5" descr="pangram-pho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8" y="1991962"/>
            <a:ext cx="8473910" cy="20184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3248" y="3567546"/>
            <a:ext cx="8473910" cy="565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pangram - phone</a:t>
            </a:r>
            <a:endParaRPr lang="en-US" dirty="0"/>
          </a:p>
        </p:txBody>
      </p:sp>
      <p:pic>
        <p:nvPicPr>
          <p:cNvPr id="6" name="Picture 5" descr="pangram-pho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8" y="1991962"/>
            <a:ext cx="8473910" cy="2018438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085281" y="4756727"/>
            <a:ext cx="6974464" cy="96404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dictionary attacks combined with confusion matrix prior could boost the accuracy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sensing used for?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6" y="1668724"/>
            <a:ext cx="4174444" cy="3130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130" y="1019533"/>
            <a:ext cx="4284820" cy="3213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21" y="2663378"/>
            <a:ext cx="4414978" cy="3139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710" y="1228803"/>
            <a:ext cx="2702718" cy="420029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effective sensor?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50" y="1082195"/>
            <a:ext cx="6019996" cy="49900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2918" y="1408382"/>
            <a:ext cx="5041929" cy="4162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effective sensor?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50" y="1082195"/>
            <a:ext cx="6019996" cy="49900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71431" y="1408382"/>
            <a:ext cx="3583416" cy="4162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effective sensor?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50" y="1082195"/>
            <a:ext cx="6019996" cy="49900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07145" y="1408382"/>
            <a:ext cx="1747701" cy="4162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effective sensor?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50" y="1082195"/>
            <a:ext cx="6019996" cy="499002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576263" y="1998840"/>
            <a:ext cx="7989553" cy="3999903"/>
          </a:xfrm>
        </p:spPr>
        <p:txBody>
          <a:bodyPr>
            <a:noAutofit/>
          </a:bodyPr>
          <a:lstStyle/>
          <a:p>
            <a:r>
              <a:rPr lang="en-US" sz="4000" dirty="0" smtClean="0"/>
              <a:t>    </a:t>
            </a:r>
          </a:p>
          <a:p>
            <a:r>
              <a:rPr lang="en-US" sz="4000" dirty="0" smtClean="0"/>
              <a:t>     sensor sampling rate plays a role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solutions?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576263" y="1584184"/>
            <a:ext cx="7989553" cy="3999903"/>
          </a:xfrm>
        </p:spPr>
        <p:txBody>
          <a:bodyPr>
            <a:noAutofit/>
          </a:bodyPr>
          <a:lstStyle/>
          <a:p>
            <a:r>
              <a:rPr lang="en-US" sz="2600" dirty="0" smtClean="0"/>
              <a:t>block motion sensor data when the keyboard is up</a:t>
            </a:r>
          </a:p>
          <a:p>
            <a:endParaRPr lang="en-US" sz="2600" dirty="0" smtClean="0"/>
          </a:p>
          <a:p>
            <a:r>
              <a:rPr lang="en-US" sz="2600" dirty="0" smtClean="0"/>
              <a:t>reduce motion sensors’ sampling rate for an app running in the background</a:t>
            </a:r>
          </a:p>
          <a:p>
            <a:endParaRPr lang="en-US" sz="2600" dirty="0" smtClean="0"/>
          </a:p>
          <a:p>
            <a:r>
              <a:rPr lang="en-US" sz="2600" dirty="0" smtClean="0"/>
              <a:t>review the W3C draft for motion sensor access through </a:t>
            </a:r>
            <a:r>
              <a:rPr lang="en-US" sz="2600" dirty="0" err="1" smtClean="0"/>
              <a:t>Javascript</a:t>
            </a:r>
            <a:r>
              <a:rPr lang="en-US" sz="2600" dirty="0" smtClean="0"/>
              <a:t>?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89" y="1435100"/>
            <a:ext cx="2044700" cy="398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3" y="2312010"/>
            <a:ext cx="1599046" cy="1012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7" y="1435100"/>
            <a:ext cx="2044700" cy="398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31" y="3716611"/>
            <a:ext cx="1599046" cy="10120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449" y="1435100"/>
            <a:ext cx="2044700" cy="398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72811" y="3025857"/>
            <a:ext cx="2416657" cy="101205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576263" y="1722736"/>
            <a:ext cx="7989553" cy="3999903"/>
          </a:xfrm>
        </p:spPr>
        <p:txBody>
          <a:bodyPr>
            <a:noAutofit/>
          </a:bodyPr>
          <a:lstStyle/>
          <a:p>
            <a:r>
              <a:rPr lang="en-US" sz="4800" dirty="0" smtClean="0"/>
              <a:t>exploiting tap inference to profile a user’s behavior (to identify the device legitimate user for example)?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89" dirty="0" smtClean="0"/>
              <a:t>to tap or not to tap, that is the question… </a:t>
            </a:r>
            <a:r>
              <a:rPr lang="en-US" sz="4889" dirty="0" err="1" smtClean="0">
                <a:sym typeface="Wingdings"/>
              </a:rPr>
              <a:t>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78" dirty="0" err="1" smtClean="0"/>
              <a:t>miluzzo@research.att.com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09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sensing used for?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2012 AT&amp;T Intellectual Property. All rights reserved. AT&amp;T and the AT&amp;T logo are trademarks of AT&amp;T Intellectual Property.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6" y="1668724"/>
            <a:ext cx="4174444" cy="3130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130" y="1019533"/>
            <a:ext cx="4284820" cy="3213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21" y="2663378"/>
            <a:ext cx="4414978" cy="3139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710" y="1228803"/>
            <a:ext cx="2702718" cy="4200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698" y="1978069"/>
            <a:ext cx="4191578" cy="419157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3|11.2|11.6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.1|9.1|5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8|9.6|1.5|14.8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8|16.6|14.4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8|16.6|14.4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6.3"/>
</p:tagLst>
</file>

<file path=ppt/theme/theme1.xml><?xml version="1.0" encoding="utf-8"?>
<a:theme xmlns:a="http://schemas.openxmlformats.org/drawingml/2006/main" name="tapsense-03-01-12">
  <a:themeElements>
    <a:clrScheme name="ATT_2011">
      <a:dk1>
        <a:sysClr val="windowText" lastClr="000000"/>
      </a:dk1>
      <a:lt1>
        <a:sysClr val="window" lastClr="FFFFFF"/>
      </a:lt1>
      <a:dk2>
        <a:srgbClr val="6E6F71"/>
      </a:dk2>
      <a:lt2>
        <a:srgbClr val="808080"/>
      </a:lt2>
      <a:accent1>
        <a:srgbClr val="FF7200"/>
      </a:accent1>
      <a:accent2>
        <a:srgbClr val="FCB314"/>
      </a:accent2>
      <a:accent3>
        <a:srgbClr val="6EBB1F"/>
      </a:accent3>
      <a:accent4>
        <a:srgbClr val="C4D82D"/>
      </a:accent4>
      <a:accent5>
        <a:srgbClr val="067AB4"/>
      </a:accent5>
      <a:accent6>
        <a:srgbClr val="7CC6FF"/>
      </a:accent6>
      <a:hlink>
        <a:srgbClr val="FF7200"/>
      </a:hlink>
      <a:folHlink>
        <a:srgbClr val="B30A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tapsense-03-01-12.potx</Template>
  <TotalTime>1750</TotalTime>
  <Words>3360</Words>
  <Application>Microsoft Macintosh PowerPoint</Application>
  <PresentationFormat>On-screen Show (4:3)</PresentationFormat>
  <Paragraphs>252</Paragraphs>
  <Slides>88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tapsense-03-01-12</vt:lpstr>
      <vt:lpstr>TapPrints: Your Finger Taps Have Fingerprints</vt:lpstr>
      <vt:lpstr>Slide 2</vt:lpstr>
      <vt:lpstr>sensing with smartphones and tablets</vt:lpstr>
      <vt:lpstr>sensing with smartphones and tablets</vt:lpstr>
      <vt:lpstr>sensing with smartphones and tablets</vt:lpstr>
      <vt:lpstr>what is sensing used for?</vt:lpstr>
      <vt:lpstr>what is sensing used for?</vt:lpstr>
      <vt:lpstr>what is sensing used for?</vt:lpstr>
      <vt:lpstr>what is sensing used for?</vt:lpstr>
      <vt:lpstr>however…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facts</vt:lpstr>
      <vt:lpstr>threat model</vt:lpstr>
      <vt:lpstr>practical scenario</vt:lpstr>
      <vt:lpstr>practical scenario</vt:lpstr>
      <vt:lpstr>practical scenario</vt:lpstr>
      <vt:lpstr>practical scenario</vt:lpstr>
      <vt:lpstr>Slide 26</vt:lpstr>
      <vt:lpstr>Slide 27</vt:lpstr>
      <vt:lpstr>design</vt:lpstr>
      <vt:lpstr>Slide 29</vt:lpstr>
      <vt:lpstr>Slide 30</vt:lpstr>
      <vt:lpstr>ML approach</vt:lpstr>
      <vt:lpstr>ML approach</vt:lpstr>
      <vt:lpstr>ML approach</vt:lpstr>
      <vt:lpstr>ML approach</vt:lpstr>
      <vt:lpstr>ML approach</vt:lpstr>
      <vt:lpstr>ML approach</vt:lpstr>
      <vt:lpstr>ML approach</vt:lpstr>
      <vt:lpstr>ML approach</vt:lpstr>
      <vt:lpstr>ML approach</vt:lpstr>
      <vt:lpstr>features </vt:lpstr>
      <vt:lpstr>features </vt:lpstr>
      <vt:lpstr>learning </vt:lpstr>
      <vt:lpstr>experimental results</vt:lpstr>
      <vt:lpstr>Slide 44</vt:lpstr>
      <vt:lpstr>methodology</vt:lpstr>
      <vt:lpstr>icon tap experiment</vt:lpstr>
      <vt:lpstr>icon tap experiment</vt:lpstr>
      <vt:lpstr>icon tap experiment</vt:lpstr>
      <vt:lpstr>icon tap experiment</vt:lpstr>
      <vt:lpstr>icon tap experiment</vt:lpstr>
      <vt:lpstr>icon tap experiment</vt:lpstr>
      <vt:lpstr>icon tap experiment</vt:lpstr>
      <vt:lpstr>borrowing strength</vt:lpstr>
      <vt:lpstr>borrowing strength</vt:lpstr>
      <vt:lpstr>borrowing strength</vt:lpstr>
      <vt:lpstr>borrowing strength</vt:lpstr>
      <vt:lpstr>borrowing strength</vt:lpstr>
      <vt:lpstr>borrowing strength</vt:lpstr>
      <vt:lpstr>borrowing strength</vt:lpstr>
      <vt:lpstr>borrowing strength</vt:lpstr>
      <vt:lpstr>borrowing strength</vt:lpstr>
      <vt:lpstr>letter press - tablet</vt:lpstr>
      <vt:lpstr>letter press - tablet</vt:lpstr>
      <vt:lpstr>letter press - tablet</vt:lpstr>
      <vt:lpstr>letter press - tablet</vt:lpstr>
      <vt:lpstr>letter press - tablet</vt:lpstr>
      <vt:lpstr>pangram - tablet</vt:lpstr>
      <vt:lpstr>pangram - tablet</vt:lpstr>
      <vt:lpstr>pangram - tablet</vt:lpstr>
      <vt:lpstr>pangram - tablet</vt:lpstr>
      <vt:lpstr>pangram - tablet</vt:lpstr>
      <vt:lpstr>pangram - tablet</vt:lpstr>
      <vt:lpstr>pangram - tablet</vt:lpstr>
      <vt:lpstr>pangram - tablet</vt:lpstr>
      <vt:lpstr>letter press - phone</vt:lpstr>
      <vt:lpstr>pangram - phone</vt:lpstr>
      <vt:lpstr>pangram - phone</vt:lpstr>
      <vt:lpstr>pangram - phone</vt:lpstr>
      <vt:lpstr>pangram - phone</vt:lpstr>
      <vt:lpstr>most effective sensor?</vt:lpstr>
      <vt:lpstr>most effective sensor?</vt:lpstr>
      <vt:lpstr>most effective sensor?</vt:lpstr>
      <vt:lpstr>most effective sensor?</vt:lpstr>
      <vt:lpstr>Slide 84</vt:lpstr>
      <vt:lpstr>possible solutions?</vt:lpstr>
      <vt:lpstr>possible solutions?</vt:lpstr>
      <vt:lpstr>future work</vt:lpstr>
      <vt:lpstr>to tap or not to tap, that is the question…    miluzzo@research.att.com  </vt:lpstr>
    </vt:vector>
  </TitlesOfParts>
  <Company>AT&amp;T Labs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this slide before using this template </dc:title>
  <dc:creator>Emiliano Miluzzo</dc:creator>
  <cp:lastModifiedBy>Emiliano Miluzzo</cp:lastModifiedBy>
  <cp:revision>161</cp:revision>
  <dcterms:created xsi:type="dcterms:W3CDTF">2012-06-27T07:12:05Z</dcterms:created>
  <dcterms:modified xsi:type="dcterms:W3CDTF">2012-06-27T07:26:00Z</dcterms:modified>
</cp:coreProperties>
</file>