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127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notesSlides/notesSlide11.xml" ContentType="application/vnd.openxmlformats-officedocument.presentationml.notesSlide+xml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122.xml" ContentType="application/vnd.openxmlformats-officedocument.presentationml.slide+xml"/>
  <Override PartName="/ppt/slides/slide23.xml" ContentType="application/vnd.openxmlformats-officedocument.presentationml.slide+xml"/>
  <Override PartName="/ppt/slides/slide1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08.xml" ContentType="application/vnd.openxmlformats-officedocument.presentationml.slid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128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23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1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0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124.xml" ContentType="application/vnd.openxmlformats-officedocument.presentationml.slide+xml"/>
  <Override PartName="/ppt/slides/slide25.xml" ContentType="application/vnd.openxmlformats-officedocument.presentationml.slide+xml"/>
  <Override PartName="/ppt/slides/slide1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s/slide1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125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6.xml" ContentType="application/vnd.openxmlformats-officedocument.presentationml.slide+xml"/>
  <Default Extension="rels" ContentType="application/vnd.openxmlformats-package.relationships+xml"/>
  <Override PartName="/ppt/slides/slide1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Default Extension="tiff" ContentType="image/tiff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4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6.xml" ContentType="application/vnd.openxmlformats-officedocument.presentationml.slide+xml"/>
  <Override PartName="/ppt/slides/slide27.xml" ContentType="application/vnd.openxmlformats-officedocument.presentationml.slide+xml"/>
  <Override PartName="/ppt/slides/slide1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130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107.xml" ContentType="application/vnd.openxmlformats-officedocument.presentationml.slide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37"/>
  </p:notesMasterIdLst>
  <p:handoutMasterIdLst>
    <p:handoutMasterId r:id="rId138"/>
  </p:handoutMasterIdLst>
  <p:sldIdLst>
    <p:sldId id="256" r:id="rId2"/>
    <p:sldId id="698" r:id="rId3"/>
    <p:sldId id="537" r:id="rId4"/>
    <p:sldId id="739" r:id="rId5"/>
    <p:sldId id="539" r:id="rId6"/>
    <p:sldId id="540" r:id="rId7"/>
    <p:sldId id="541" r:id="rId8"/>
    <p:sldId id="542" r:id="rId9"/>
    <p:sldId id="543" r:id="rId10"/>
    <p:sldId id="580" r:id="rId11"/>
    <p:sldId id="559" r:id="rId12"/>
    <p:sldId id="544" r:id="rId13"/>
    <p:sldId id="545" r:id="rId14"/>
    <p:sldId id="547" r:id="rId15"/>
    <p:sldId id="553" r:id="rId16"/>
    <p:sldId id="554" r:id="rId17"/>
    <p:sldId id="560" r:id="rId18"/>
    <p:sldId id="561" r:id="rId19"/>
    <p:sldId id="555" r:id="rId20"/>
    <p:sldId id="570" r:id="rId21"/>
    <p:sldId id="565" r:id="rId22"/>
    <p:sldId id="562" r:id="rId23"/>
    <p:sldId id="563" r:id="rId24"/>
    <p:sldId id="566" r:id="rId25"/>
    <p:sldId id="567" r:id="rId26"/>
    <p:sldId id="569" r:id="rId27"/>
    <p:sldId id="697" r:id="rId28"/>
    <p:sldId id="557" r:id="rId29"/>
    <p:sldId id="678" r:id="rId30"/>
    <p:sldId id="552" r:id="rId31"/>
    <p:sldId id="558" r:id="rId32"/>
    <p:sldId id="550" r:id="rId33"/>
    <p:sldId id="735" r:id="rId34"/>
    <p:sldId id="736" r:id="rId35"/>
    <p:sldId id="700" r:id="rId36"/>
    <p:sldId id="730" r:id="rId37"/>
    <p:sldId id="731" r:id="rId38"/>
    <p:sldId id="571" r:id="rId39"/>
    <p:sldId id="696" r:id="rId40"/>
    <p:sldId id="721" r:id="rId41"/>
    <p:sldId id="718" r:id="rId42"/>
    <p:sldId id="719" r:id="rId43"/>
    <p:sldId id="720" r:id="rId44"/>
    <p:sldId id="722" r:id="rId45"/>
    <p:sldId id="573" r:id="rId46"/>
    <p:sldId id="577" r:id="rId47"/>
    <p:sldId id="578" r:id="rId48"/>
    <p:sldId id="737" r:id="rId49"/>
    <p:sldId id="681" r:id="rId50"/>
    <p:sldId id="692" r:id="rId51"/>
    <p:sldId id="579" r:id="rId52"/>
    <p:sldId id="693" r:id="rId53"/>
    <p:sldId id="582" r:id="rId54"/>
    <p:sldId id="679" r:id="rId55"/>
    <p:sldId id="707" r:id="rId56"/>
    <p:sldId id="711" r:id="rId57"/>
    <p:sldId id="712" r:id="rId58"/>
    <p:sldId id="713" r:id="rId59"/>
    <p:sldId id="714" r:id="rId60"/>
    <p:sldId id="706" r:id="rId61"/>
    <p:sldId id="583" r:id="rId62"/>
    <p:sldId id="584" r:id="rId63"/>
    <p:sldId id="587" r:id="rId64"/>
    <p:sldId id="705" r:id="rId65"/>
    <p:sldId id="717" r:id="rId66"/>
    <p:sldId id="738" r:id="rId67"/>
    <p:sldId id="732" r:id="rId68"/>
    <p:sldId id="733" r:id="rId69"/>
    <p:sldId id="734" r:id="rId70"/>
    <p:sldId id="581" r:id="rId71"/>
    <p:sldId id="588" r:id="rId72"/>
    <p:sldId id="589" r:id="rId73"/>
    <p:sldId id="590" r:id="rId74"/>
    <p:sldId id="599" r:id="rId75"/>
    <p:sldId id="597" r:id="rId76"/>
    <p:sldId id="598" r:id="rId77"/>
    <p:sldId id="723" r:id="rId78"/>
    <p:sldId id="591" r:id="rId79"/>
    <p:sldId id="592" r:id="rId80"/>
    <p:sldId id="595" r:id="rId81"/>
    <p:sldId id="593" r:id="rId82"/>
    <p:sldId id="596" r:id="rId83"/>
    <p:sldId id="601" r:id="rId84"/>
    <p:sldId id="602" r:id="rId85"/>
    <p:sldId id="603" r:id="rId86"/>
    <p:sldId id="600" r:id="rId87"/>
    <p:sldId id="604" r:id="rId88"/>
    <p:sldId id="605" r:id="rId89"/>
    <p:sldId id="608" r:id="rId90"/>
    <p:sldId id="607" r:id="rId91"/>
    <p:sldId id="728" r:id="rId92"/>
    <p:sldId id="606" r:id="rId93"/>
    <p:sldId id="609" r:id="rId94"/>
    <p:sldId id="610" r:id="rId95"/>
    <p:sldId id="611" r:id="rId96"/>
    <p:sldId id="612" r:id="rId97"/>
    <p:sldId id="682" r:id="rId98"/>
    <p:sldId id="613" r:id="rId99"/>
    <p:sldId id="614" r:id="rId100"/>
    <p:sldId id="620" r:id="rId101"/>
    <p:sldId id="621" r:id="rId102"/>
    <p:sldId id="622" r:id="rId103"/>
    <p:sldId id="623" r:id="rId104"/>
    <p:sldId id="624" r:id="rId105"/>
    <p:sldId id="625" r:id="rId106"/>
    <p:sldId id="630" r:id="rId107"/>
    <p:sldId id="629" r:id="rId108"/>
    <p:sldId id="633" r:id="rId109"/>
    <p:sldId id="634" r:id="rId110"/>
    <p:sldId id="636" r:id="rId111"/>
    <p:sldId id="637" r:id="rId112"/>
    <p:sldId id="638" r:id="rId113"/>
    <p:sldId id="639" r:id="rId114"/>
    <p:sldId id="642" r:id="rId115"/>
    <p:sldId id="729" r:id="rId116"/>
    <p:sldId id="649" r:id="rId117"/>
    <p:sldId id="659" r:id="rId118"/>
    <p:sldId id="683" r:id="rId119"/>
    <p:sldId id="684" r:id="rId120"/>
    <p:sldId id="651" r:id="rId121"/>
    <p:sldId id="652" r:id="rId122"/>
    <p:sldId id="658" r:id="rId123"/>
    <p:sldId id="655" r:id="rId124"/>
    <p:sldId id="656" r:id="rId125"/>
    <p:sldId id="657" r:id="rId126"/>
    <p:sldId id="654" r:id="rId127"/>
    <p:sldId id="653" r:id="rId128"/>
    <p:sldId id="685" r:id="rId129"/>
    <p:sldId id="686" r:id="rId130"/>
    <p:sldId id="688" r:id="rId131"/>
    <p:sldId id="689" r:id="rId132"/>
    <p:sldId id="695" r:id="rId133"/>
    <p:sldId id="690" r:id="rId134"/>
    <p:sldId id="627" r:id="rId135"/>
    <p:sldId id="329" r:id="rId1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9FFF9"/>
    <a:srgbClr val="0EBC15"/>
    <a:srgbClr val="FF98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313" autoAdjust="0"/>
    <p:restoredTop sz="82820" autoAdjust="0"/>
  </p:normalViewPr>
  <p:slideViewPr>
    <p:cSldViewPr snapToObjects="1" showGuides="1">
      <p:cViewPr varScale="1">
        <p:scale>
          <a:sx n="90" d="100"/>
          <a:sy n="90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notesMaster" Target="notesMasters/notesMaster1.xml"/><Relationship Id="rId138" Type="http://schemas.openxmlformats.org/officeDocument/2006/relationships/handoutMaster" Target="handoutMasters/handoutMaster1.xml"/><Relationship Id="rId13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presProps" Target="presProps.xml"/><Relationship Id="rId141" Type="http://schemas.openxmlformats.org/officeDocument/2006/relationships/viewProps" Target="viewProps.xml"/><Relationship Id="rId142" Type="http://schemas.openxmlformats.org/officeDocument/2006/relationships/theme" Target="theme/theme1.xml"/><Relationship Id="rId1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9F4F9-BF82-2748-AF42-792E9FFADED6}" type="datetimeFigureOut">
              <a:rPr lang="en-US" smtClean="0"/>
              <a:pPr/>
              <a:t>6/16/10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1A938-7327-ED47-B26C-6457FC6CA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7DEB8-67AF-B744-ACBA-4E7AEE630051}" type="datetimeFigureOut">
              <a:rPr lang="en-US" smtClean="0"/>
              <a:pPr/>
              <a:t>6/16/10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38ED6-FBEE-034D-ABB3-027547A9F3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8ED6-FBEE-034D-ABB3-027547A9F3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23DD-EFC5-3140-884F-F31649ECA1CD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12D9-420D-744D-BFBD-035F7B6BE3A9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C17E-C0BF-1D4D-BBE3-19215B31258A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D9421-C977-0440-94EA-EDB77CAAD9D4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B8D82-1092-6949-A775-5494708837F0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DCEB-4F85-A641-A6EE-25B7A6EC93E7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1600-534A-A147-85F3-27621D8EC41B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C9AC-83FF-BF47-AD19-08F49309BB2A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36CF0-2830-294A-BAA0-C3D5A6D0F480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4982-E785-2F4A-98B3-4FEAC050EF7E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D91C-D896-1146-BC0E-E8636E053C89}" type="datetime1">
              <a:rPr lang="en-US" smtClean="0"/>
              <a:pPr/>
              <a:t>6/16/10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miluzzo@cs.dartmouth.edu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80668-A4EC-7549-B512-96A6A71C7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B9EE-C8E1-2A4E-A06E-A7FCB4CEC30A}" type="datetime1">
              <a:rPr lang="en-US" smtClean="0"/>
              <a:pPr/>
              <a:t>6/16/10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400800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 		    </a:t>
            </a:r>
            <a:r>
              <a:rPr lang="en-US" dirty="0" err="1" smtClean="0"/>
              <a:t>miluzzo@cs.dartmouth.edu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2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80668-A4EC-7549-B512-96A6A71C78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1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4.tiff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4.tiff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14.tiff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7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tiff"/><Relationship Id="rId7" Type="http://schemas.openxmlformats.org/officeDocument/2006/relationships/image" Target="../media/image15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tiff"/><Relationship Id="rId8" Type="http://schemas.openxmlformats.org/officeDocument/2006/relationships/image" Target="../media/image15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tif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1"/>
            <a:ext cx="9144000" cy="22859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Narrow"/>
                <a:ea typeface="ＭＳ Ｐゴシック" charset="-128"/>
                <a:cs typeface="Arial Narrow"/>
              </a:rPr>
              <a:t>Darwin Phones: the Evolution </a:t>
            </a:r>
            <a:br>
              <a:rPr lang="en-US" b="1" dirty="0" smtClean="0">
                <a:latin typeface="Arial Narrow"/>
                <a:ea typeface="ＭＳ Ｐゴシック" charset="-128"/>
                <a:cs typeface="Arial Narrow"/>
              </a:rPr>
            </a:br>
            <a:r>
              <a:rPr lang="en-US" b="1" dirty="0" smtClean="0">
                <a:latin typeface="Arial Narrow"/>
                <a:ea typeface="ＭＳ Ｐゴシック" charset="-128"/>
                <a:cs typeface="Arial Narrow"/>
              </a:rPr>
              <a:t>of Sensing and Inference on </a:t>
            </a:r>
            <a:br>
              <a:rPr lang="en-US" b="1" dirty="0" smtClean="0">
                <a:latin typeface="Arial Narrow"/>
                <a:ea typeface="ＭＳ Ｐゴシック" charset="-128"/>
                <a:cs typeface="Arial Narrow"/>
              </a:rPr>
            </a:br>
            <a:r>
              <a:rPr lang="en-US" b="1" dirty="0" smtClean="0">
                <a:latin typeface="Arial Narrow"/>
                <a:ea typeface="ＭＳ Ｐゴシック" charset="-128"/>
                <a:cs typeface="Arial Narrow"/>
              </a:rPr>
              <a:t>Mobile Phones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3800"/>
            <a:ext cx="7620000" cy="23622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i="1" dirty="0" smtClean="0">
                <a:solidFill>
                  <a:schemeClr val="tx1"/>
                </a:solidFill>
                <a:latin typeface="Arial Narrow"/>
                <a:cs typeface="Arial Narrow"/>
              </a:rPr>
              <a:t>Emiliano Miluzzo</a:t>
            </a:r>
            <a:r>
              <a:rPr lang="en-US" sz="3027" i="1" baseline="30000" dirty="0" smtClean="0">
                <a:solidFill>
                  <a:schemeClr val="tx1"/>
                </a:solidFill>
                <a:latin typeface="Arial Narrow"/>
                <a:cs typeface="Arial Narrow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, Cory T. Cornelius</a:t>
            </a:r>
            <a:r>
              <a:rPr lang="en-US" i="1" baseline="30000" dirty="0" smtClean="0">
                <a:solidFill>
                  <a:schemeClr val="tx1"/>
                </a:solidFill>
                <a:latin typeface="Arial Narrow"/>
                <a:cs typeface="Arial Narrow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/>
                <a:cs typeface="Arial Narrow"/>
              </a:rPr>
              <a:t>Ashwin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/>
                <a:cs typeface="Arial Narrow"/>
              </a:rPr>
              <a:t>Ramaswamy</a:t>
            </a:r>
            <a:r>
              <a:rPr lang="en-US" i="1" baseline="30000" dirty="0" smtClean="0">
                <a:solidFill>
                  <a:schemeClr val="tx1"/>
                </a:solidFill>
                <a:latin typeface="Arial Narrow"/>
                <a:cs typeface="Arial Narrow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/>
                <a:cs typeface="Arial Narrow"/>
              </a:rPr>
              <a:t>Tanzeem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/>
                <a:cs typeface="Arial Narrow"/>
              </a:rPr>
              <a:t>Choudhury</a:t>
            </a:r>
            <a:r>
              <a:rPr lang="en-US" i="1" baseline="30000" dirty="0" smtClean="0">
                <a:solidFill>
                  <a:schemeClr val="tx1"/>
                </a:solidFill>
                <a:latin typeface="Arial Narrow"/>
                <a:cs typeface="Arial Narrow"/>
              </a:rPr>
              <a:t>*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Arial Narrow"/>
                <a:cs typeface="Arial Narrow"/>
              </a:rPr>
              <a:t>Zhigang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 Liu</a:t>
            </a:r>
            <a:r>
              <a:rPr lang="en-US" sz="2968" baseline="30000" dirty="0" smtClean="0">
                <a:solidFill>
                  <a:schemeClr val="tx1"/>
                </a:solidFill>
                <a:latin typeface="Arial Narrow"/>
                <a:cs typeface="Arial Narrow"/>
              </a:rPr>
              <a:t>**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,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Andrew T. Campbell</a:t>
            </a:r>
            <a:r>
              <a:rPr lang="en-US" i="1" baseline="30000" dirty="0" smtClean="0">
                <a:solidFill>
                  <a:schemeClr val="tx1"/>
                </a:solidFill>
                <a:latin typeface="Arial Narrow"/>
                <a:cs typeface="Arial Narrow"/>
              </a:rPr>
              <a:t>*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>
              <a:defRPr/>
            </a:pPr>
            <a:r>
              <a:rPr lang="en-US" sz="2800" i="1" baseline="30000" dirty="0" smtClean="0">
                <a:solidFill>
                  <a:schemeClr val="tx1"/>
                </a:solidFill>
                <a:latin typeface="Arial Narrow"/>
                <a:cs typeface="Arial Narrow"/>
              </a:rPr>
              <a:t>* </a:t>
            </a:r>
            <a:r>
              <a:rPr lang="en-US" sz="2800" dirty="0" smtClean="0">
                <a:solidFill>
                  <a:schemeClr val="tx1"/>
                </a:solidFill>
                <a:latin typeface="Arial Narrow"/>
                <a:cs typeface="Arial Narrow"/>
              </a:rPr>
              <a:t>CS Department – Dartmouth College</a:t>
            </a:r>
          </a:p>
          <a:p>
            <a:pPr>
              <a:defRPr/>
            </a:pPr>
            <a:r>
              <a:rPr lang="en-US" sz="2800" baseline="30000" dirty="0" smtClean="0">
                <a:solidFill>
                  <a:schemeClr val="tx1"/>
                </a:solidFill>
                <a:latin typeface="Arial Narrow"/>
                <a:cs typeface="Arial Narrow"/>
              </a:rPr>
              <a:t>** </a:t>
            </a:r>
            <a:r>
              <a:rPr lang="en-US" sz="2800" dirty="0" smtClean="0">
                <a:solidFill>
                  <a:schemeClr val="tx1"/>
                </a:solidFill>
                <a:latin typeface="Arial Narrow"/>
                <a:cs typeface="Arial Narrow"/>
              </a:rPr>
              <a:t>Nokia Research Center – Palo Alto</a:t>
            </a:r>
            <a:endParaRPr lang="en-US" sz="28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029200" y="1981200"/>
            <a:ext cx="4114800" cy="19050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4000" dirty="0" smtClean="0">
              <a:latin typeface="Arial Narrow"/>
              <a:cs typeface="Arial Narrow"/>
            </a:endParaRPr>
          </a:p>
          <a:p>
            <a:pPr>
              <a:buFont typeface="Arial" charset="0"/>
              <a:buNone/>
            </a:pPr>
            <a:r>
              <a:rPr lang="en-US" sz="4000" dirty="0" smtClean="0">
                <a:latin typeface="Arial Narrow"/>
                <a:cs typeface="Arial Narrow"/>
              </a:rPr>
              <a:t>    ok… so what ??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2750"/>
            <a:ext cx="4114800" cy="55170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8350" y="5943600"/>
            <a:ext cx="4261166" cy="119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8350" y="457200"/>
            <a:ext cx="4261166" cy="119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2227040" y="3185430"/>
            <a:ext cx="5440850" cy="7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-1882226" y="3259360"/>
            <a:ext cx="5440850" cy="75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evaluation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evaluation</a:t>
            </a:r>
            <a:endParaRPr lang="en-US" dirty="0" smtClean="0"/>
          </a:p>
        </p:txBody>
      </p:sp>
      <p:pic>
        <p:nvPicPr>
          <p:cNvPr id="8" name="Picture 7" descr="n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50"/>
            <a:ext cx="2187643" cy="3213100"/>
          </a:xfrm>
          <a:prstGeom prst="rect">
            <a:avLst/>
          </a:prstGeom>
        </p:spPr>
      </p:pic>
      <p:pic>
        <p:nvPicPr>
          <p:cNvPr id="9" name="Picture 8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187599"/>
            <a:ext cx="1402734" cy="2590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1534418"/>
            <a:ext cx="154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 C/C++  &amp; 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401" y="1534418"/>
            <a:ext cx="479756" cy="577334"/>
          </a:xfrm>
          <a:prstGeom prst="rect">
            <a:avLst/>
          </a:prstGeom>
        </p:spPr>
      </p:pic>
      <p:grpSp>
        <p:nvGrpSpPr>
          <p:cNvPr id="28" name="Group 11"/>
          <p:cNvGrpSpPr/>
          <p:nvPr/>
        </p:nvGrpSpPr>
        <p:grpSpPr>
          <a:xfrm>
            <a:off x="1828800" y="2111752"/>
            <a:ext cx="5029201" cy="1447800"/>
            <a:chOff x="1828800" y="1600200"/>
            <a:chExt cx="5029201" cy="1447800"/>
          </a:xfrm>
        </p:grpSpPr>
        <p:sp>
          <p:nvSpPr>
            <p:cNvPr id="29" name="Round Diagonal Corner Rectangle 28"/>
            <p:cNvSpPr/>
            <p:nvPr/>
          </p:nvSpPr>
          <p:spPr>
            <a:xfrm>
              <a:off x="1828800" y="1600200"/>
              <a:ext cx="5029200" cy="1447800"/>
            </a:xfrm>
            <a:prstGeom prst="round2DiagRect">
              <a:avLst/>
            </a:prstGeom>
            <a:gradFill flip="none" rotWithShape="1">
              <a:gsLst>
                <a:gs pos="3000">
                  <a:schemeClr val="bg2">
                    <a:lumMod val="60000"/>
                    <a:lumOff val="40000"/>
                  </a:schemeClr>
                </a:gs>
                <a:gs pos="51000">
                  <a:schemeClr val="bg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28801" y="1622048"/>
              <a:ext cx="502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implemented on Nokia N97 and</a:t>
              </a:r>
            </a:p>
            <a:p>
              <a:pPr algn="ctr"/>
              <a:r>
                <a:rPr lang="en-US" sz="2800" dirty="0" err="1" smtClean="0">
                  <a:latin typeface="Arial Narrow"/>
                  <a:cs typeface="Arial Narrow"/>
                </a:rPr>
                <a:t>iPhone</a:t>
              </a:r>
              <a:r>
                <a:rPr lang="en-US" sz="2800" dirty="0" smtClean="0">
                  <a:latin typeface="Arial Narrow"/>
                  <a:cs typeface="Arial Narrow"/>
                </a:rPr>
                <a:t> in support of a speaker recognition app</a:t>
              </a:r>
              <a:endParaRPr lang="en-US" sz="2000" dirty="0" smtClean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evaluation</a:t>
            </a:r>
            <a:endParaRPr lang="en-US" dirty="0" smtClean="0"/>
          </a:p>
        </p:txBody>
      </p:sp>
      <p:pic>
        <p:nvPicPr>
          <p:cNvPr id="8" name="Picture 7" descr="n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50"/>
            <a:ext cx="2187643" cy="3213100"/>
          </a:xfrm>
          <a:prstGeom prst="rect">
            <a:avLst/>
          </a:prstGeom>
        </p:spPr>
      </p:pic>
      <p:pic>
        <p:nvPicPr>
          <p:cNvPr id="9" name="Picture 8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187599"/>
            <a:ext cx="1402734" cy="2590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1534418"/>
            <a:ext cx="154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 C/C++  &amp; 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401" y="1534418"/>
            <a:ext cx="479756" cy="5773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147747"/>
            <a:ext cx="1409899" cy="15008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2443" y="5446693"/>
            <a:ext cx="1546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 Narrow"/>
                <a:cs typeface="Arial Narrow"/>
              </a:rPr>
              <a:t>unix</a:t>
            </a:r>
            <a:r>
              <a:rPr lang="en-US" sz="2800" dirty="0" smtClean="0">
                <a:latin typeface="Arial Narrow"/>
                <a:cs typeface="Arial Narrow"/>
              </a:rPr>
              <a:t> server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19" name="Group 11"/>
          <p:cNvGrpSpPr/>
          <p:nvPr/>
        </p:nvGrpSpPr>
        <p:grpSpPr>
          <a:xfrm>
            <a:off x="1828800" y="2111752"/>
            <a:ext cx="5029201" cy="1447800"/>
            <a:chOff x="1828800" y="1600200"/>
            <a:chExt cx="5029201" cy="1447800"/>
          </a:xfrm>
        </p:grpSpPr>
        <p:sp>
          <p:nvSpPr>
            <p:cNvPr id="21" name="Round Diagonal Corner Rectangle 20"/>
            <p:cNvSpPr/>
            <p:nvPr/>
          </p:nvSpPr>
          <p:spPr>
            <a:xfrm>
              <a:off x="1828800" y="1600200"/>
              <a:ext cx="5029200" cy="1447800"/>
            </a:xfrm>
            <a:prstGeom prst="round2DiagRect">
              <a:avLst/>
            </a:prstGeom>
            <a:gradFill flip="none" rotWithShape="1">
              <a:gsLst>
                <a:gs pos="3000">
                  <a:schemeClr val="bg2">
                    <a:lumMod val="60000"/>
                    <a:lumOff val="40000"/>
                  </a:schemeClr>
                </a:gs>
                <a:gs pos="51000">
                  <a:schemeClr val="bg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8801" y="1622048"/>
              <a:ext cx="502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implemented on Nokia N97 and</a:t>
              </a:r>
            </a:p>
            <a:p>
              <a:pPr algn="ctr"/>
              <a:r>
                <a:rPr lang="en-US" sz="2800" dirty="0" err="1" smtClean="0">
                  <a:latin typeface="Arial Narrow"/>
                  <a:cs typeface="Arial Narrow"/>
                </a:rPr>
                <a:t>iPhone</a:t>
              </a:r>
              <a:r>
                <a:rPr lang="en-US" sz="2800" dirty="0" smtClean="0">
                  <a:latin typeface="Arial Narrow"/>
                  <a:cs typeface="Arial Narrow"/>
                </a:rPr>
                <a:t> in support of a speaker recognition app</a:t>
              </a:r>
              <a:endParaRPr lang="en-US" sz="2000" dirty="0" smtClean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evaluation</a:t>
            </a:r>
            <a:endParaRPr lang="en-US" dirty="0" smtClean="0"/>
          </a:p>
        </p:txBody>
      </p:sp>
      <p:pic>
        <p:nvPicPr>
          <p:cNvPr id="8" name="Picture 7" descr="n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50"/>
            <a:ext cx="2187643" cy="3213100"/>
          </a:xfrm>
          <a:prstGeom prst="rect">
            <a:avLst/>
          </a:prstGeom>
        </p:spPr>
      </p:pic>
      <p:pic>
        <p:nvPicPr>
          <p:cNvPr id="9" name="Picture 8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187599"/>
            <a:ext cx="1402734" cy="2590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1534418"/>
            <a:ext cx="154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 C/C++  &amp; 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401" y="1534418"/>
            <a:ext cx="479756" cy="5773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147747"/>
            <a:ext cx="1409899" cy="15008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2443" y="5446693"/>
            <a:ext cx="1546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 Narrow"/>
                <a:cs typeface="Arial Narrow"/>
              </a:rPr>
              <a:t>unix</a:t>
            </a:r>
            <a:r>
              <a:rPr lang="en-US" sz="2800" dirty="0" smtClean="0">
                <a:latin typeface="Arial Narrow"/>
                <a:cs typeface="Arial Narrow"/>
              </a:rPr>
              <a:t> server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2819600" y="3733800"/>
            <a:ext cx="3124000" cy="954107"/>
            <a:chOff x="5845343" y="4953000"/>
            <a:chExt cx="3124000" cy="954107"/>
          </a:xfrm>
        </p:grpSpPr>
        <p:sp>
          <p:nvSpPr>
            <p:cNvPr id="18" name="Rounded Rectangle 17"/>
            <p:cNvSpPr/>
            <p:nvPr/>
          </p:nvSpPr>
          <p:spPr>
            <a:xfrm>
              <a:off x="5943600" y="4953000"/>
              <a:ext cx="2895400" cy="954107"/>
            </a:xfrm>
            <a:prstGeom prst="roundRect">
              <a:avLst/>
            </a:prstGeom>
            <a:gradFill flip="none" rotWithShape="1">
              <a:gsLst>
                <a:gs pos="2000">
                  <a:srgbClr val="FF6600"/>
                </a:gs>
                <a:gs pos="100000">
                  <a:srgbClr val="FFFFFF"/>
                </a:gs>
                <a:gs pos="99000">
                  <a:schemeClr val="accent6">
                    <a:lumMod val="5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45343" y="4974847"/>
              <a:ext cx="312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lightweight reliable protocol to transfer models from the server and between phones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rot="10800000">
            <a:off x="1649869" y="3917164"/>
            <a:ext cx="1863516" cy="143629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067499" y="3798461"/>
            <a:ext cx="1888054" cy="1648232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 rot="7620940">
            <a:off x="2473904" y="3788661"/>
            <a:ext cx="208784" cy="1673331"/>
          </a:xfrm>
          <a:prstGeom prst="can">
            <a:avLst/>
          </a:prstGeom>
          <a:gradFill flip="none" rotWithShape="1">
            <a:gsLst>
              <a:gs pos="32000">
                <a:schemeClr val="accent6"/>
              </a:gs>
              <a:gs pos="100000">
                <a:srgbClr val="FFFFFF"/>
              </a:gs>
              <a:gs pos="99000">
                <a:schemeClr val="accent6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 rot="13779403">
            <a:off x="5894250" y="3745911"/>
            <a:ext cx="246809" cy="1784270"/>
          </a:xfrm>
          <a:prstGeom prst="can">
            <a:avLst/>
          </a:prstGeom>
          <a:gradFill flip="none" rotWithShape="1">
            <a:gsLst>
              <a:gs pos="32000">
                <a:schemeClr val="accent6"/>
              </a:gs>
              <a:gs pos="100000">
                <a:srgbClr val="FFFFFF"/>
              </a:gs>
              <a:gs pos="99000">
                <a:schemeClr val="accent6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1"/>
          <p:cNvGrpSpPr/>
          <p:nvPr/>
        </p:nvGrpSpPr>
        <p:grpSpPr>
          <a:xfrm>
            <a:off x="1828800" y="2111752"/>
            <a:ext cx="5029201" cy="1447800"/>
            <a:chOff x="1828800" y="1600200"/>
            <a:chExt cx="5029201" cy="1447800"/>
          </a:xfrm>
        </p:grpSpPr>
        <p:sp>
          <p:nvSpPr>
            <p:cNvPr id="25" name="Round Diagonal Corner Rectangle 24"/>
            <p:cNvSpPr/>
            <p:nvPr/>
          </p:nvSpPr>
          <p:spPr>
            <a:xfrm>
              <a:off x="1828800" y="1600200"/>
              <a:ext cx="5029200" cy="1447800"/>
            </a:xfrm>
            <a:prstGeom prst="round2DiagRect">
              <a:avLst/>
            </a:prstGeom>
            <a:gradFill flip="none" rotWithShape="1">
              <a:gsLst>
                <a:gs pos="3000">
                  <a:schemeClr val="bg2">
                    <a:lumMod val="60000"/>
                    <a:lumOff val="40000"/>
                  </a:schemeClr>
                </a:gs>
                <a:gs pos="51000">
                  <a:schemeClr val="bg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8801" y="1622048"/>
              <a:ext cx="502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implemented on Nokia N97 and</a:t>
              </a:r>
            </a:p>
            <a:p>
              <a:pPr algn="ctr"/>
              <a:r>
                <a:rPr lang="en-US" sz="2800" dirty="0" err="1" smtClean="0">
                  <a:latin typeface="Arial Narrow"/>
                  <a:cs typeface="Arial Narrow"/>
                </a:rPr>
                <a:t>iPhone</a:t>
              </a:r>
              <a:r>
                <a:rPr lang="en-US" sz="2800" dirty="0" smtClean="0">
                  <a:latin typeface="Arial Narrow"/>
                  <a:cs typeface="Arial Narrow"/>
                </a:rPr>
                <a:t> in support of a speaker recognition app</a:t>
              </a:r>
              <a:endParaRPr lang="en-US" sz="2000" dirty="0" smtClean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evaluation</a:t>
            </a:r>
            <a:endParaRPr lang="en-US" dirty="0" smtClean="0"/>
          </a:p>
        </p:txBody>
      </p:sp>
      <p:pic>
        <p:nvPicPr>
          <p:cNvPr id="8" name="Picture 7" descr="n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50"/>
            <a:ext cx="2187643" cy="3213100"/>
          </a:xfrm>
          <a:prstGeom prst="rect">
            <a:avLst/>
          </a:prstGeom>
        </p:spPr>
      </p:pic>
      <p:pic>
        <p:nvPicPr>
          <p:cNvPr id="9" name="Picture 8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187599"/>
            <a:ext cx="1402734" cy="2590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0" y="1534418"/>
            <a:ext cx="154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 C/C++  &amp; 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401" y="1534418"/>
            <a:ext cx="479756" cy="57733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rot="5400000" flipH="1" flipV="1">
            <a:off x="528637" y="4656931"/>
            <a:ext cx="107315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7160419" y="4656931"/>
            <a:ext cx="107315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1032653" y="5211012"/>
            <a:ext cx="6694421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90800" y="4572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UDP multicast protocol to distribute</a:t>
            </a: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 </a:t>
            </a:r>
          </a:p>
          <a:p>
            <a:pPr algn="ctr"/>
            <a:endParaRPr lang="en-US" dirty="0" smtClean="0">
              <a:latin typeface="Arial Narrow"/>
              <a:cs typeface="Arial Narrow"/>
            </a:endParaRP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local inference results between phones</a:t>
            </a:r>
          </a:p>
        </p:txBody>
      </p:sp>
      <p:sp>
        <p:nvSpPr>
          <p:cNvPr id="34" name="Can 33"/>
          <p:cNvSpPr/>
          <p:nvPr/>
        </p:nvSpPr>
        <p:spPr>
          <a:xfrm rot="5400000">
            <a:off x="4190999" y="2032000"/>
            <a:ext cx="381000" cy="6324600"/>
          </a:xfrm>
          <a:prstGeom prst="can">
            <a:avLst/>
          </a:prstGeom>
          <a:gradFill flip="none" rotWithShape="1">
            <a:gsLst>
              <a:gs pos="32000">
                <a:schemeClr val="accent6"/>
              </a:gs>
              <a:gs pos="100000">
                <a:srgbClr val="FFFFFF"/>
              </a:gs>
              <a:gs pos="99000">
                <a:schemeClr val="accent6">
                  <a:lumMod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1"/>
          <p:cNvGrpSpPr/>
          <p:nvPr/>
        </p:nvGrpSpPr>
        <p:grpSpPr>
          <a:xfrm>
            <a:off x="1828800" y="2111752"/>
            <a:ext cx="5029201" cy="1447800"/>
            <a:chOff x="1828800" y="1600200"/>
            <a:chExt cx="5029201" cy="1447800"/>
          </a:xfrm>
        </p:grpSpPr>
        <p:sp>
          <p:nvSpPr>
            <p:cNvPr id="41" name="Round Diagonal Corner Rectangle 40"/>
            <p:cNvSpPr/>
            <p:nvPr/>
          </p:nvSpPr>
          <p:spPr>
            <a:xfrm>
              <a:off x="1828800" y="1600200"/>
              <a:ext cx="5029200" cy="1447800"/>
            </a:xfrm>
            <a:prstGeom prst="round2DiagRect">
              <a:avLst/>
            </a:prstGeom>
            <a:gradFill flip="none" rotWithShape="1">
              <a:gsLst>
                <a:gs pos="3000">
                  <a:schemeClr val="bg2">
                    <a:lumMod val="60000"/>
                    <a:lumOff val="40000"/>
                  </a:schemeClr>
                </a:gs>
                <a:gs pos="51000">
                  <a:schemeClr val="bg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8801" y="1622048"/>
              <a:ext cx="5029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implemented on Nokia N97 and</a:t>
              </a:r>
            </a:p>
            <a:p>
              <a:pPr algn="ctr"/>
              <a:r>
                <a:rPr lang="en-US" sz="2800" dirty="0" err="1" smtClean="0">
                  <a:latin typeface="Arial Narrow"/>
                  <a:cs typeface="Arial Narrow"/>
                </a:rPr>
                <a:t>iPhone</a:t>
              </a:r>
              <a:r>
                <a:rPr lang="en-US" sz="2800" dirty="0" smtClean="0">
                  <a:latin typeface="Arial Narrow"/>
                  <a:cs typeface="Arial Narrow"/>
                </a:rPr>
                <a:t> in support of a speaker recognition app</a:t>
              </a:r>
              <a:endParaRPr lang="en-US" sz="2000" dirty="0" smtClean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experimental scenarios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416300" cy="2523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962400"/>
            <a:ext cx="3416300" cy="256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124200"/>
            <a:ext cx="3416300" cy="2275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1600200"/>
            <a:ext cx="4825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Narrow"/>
                <a:cs typeface="Arial Narrow"/>
              </a:rPr>
              <a:t>up to eight people in conversation in three different scenarios (quiet indoor, down the street, in a restaurant)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some numerical results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need for evolution</a:t>
            </a:r>
            <a:endParaRPr lang="en-US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2189387" y="6091535"/>
            <a:ext cx="4897213" cy="495146"/>
            <a:chOff x="2036987" y="6091535"/>
            <a:chExt cx="4897213" cy="495146"/>
          </a:xfrm>
        </p:grpSpPr>
        <p:sp>
          <p:nvSpPr>
            <p:cNvPr id="17" name="Rounded Rectangle 16"/>
            <p:cNvSpPr/>
            <p:nvPr/>
          </p:nvSpPr>
          <p:spPr>
            <a:xfrm>
              <a:off x="2036987" y="6125016"/>
              <a:ext cx="4572000" cy="46166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6091535"/>
              <a:ext cx="457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   train indoor, evaluate outdoor</a:t>
              </a:r>
              <a:endParaRPr lang="en-US" sz="2400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need for evolution</a:t>
            </a: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253719" y="1275092"/>
            <a:ext cx="6594881" cy="4695612"/>
            <a:chOff x="1345844" y="1275092"/>
            <a:chExt cx="6594881" cy="46956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6135" y="1287289"/>
              <a:ext cx="6570214" cy="465967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345844" y="1275092"/>
              <a:ext cx="6594881" cy="4695612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9"/>
          <p:cNvGrpSpPr/>
          <p:nvPr/>
        </p:nvGrpSpPr>
        <p:grpSpPr>
          <a:xfrm>
            <a:off x="1371600" y="6058054"/>
            <a:ext cx="5910143" cy="495146"/>
            <a:chOff x="2036987" y="6091535"/>
            <a:chExt cx="4572000" cy="495146"/>
          </a:xfrm>
        </p:grpSpPr>
        <p:sp>
          <p:nvSpPr>
            <p:cNvPr id="14" name="Rounded Rectangle 13"/>
            <p:cNvSpPr/>
            <p:nvPr/>
          </p:nvSpPr>
          <p:spPr>
            <a:xfrm>
              <a:off x="2036987" y="6125016"/>
              <a:ext cx="4572000" cy="46166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199" y="6091535"/>
              <a:ext cx="3930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     accuracy improvement after evolution</a:t>
              </a:r>
              <a:endParaRPr lang="en-US" sz="2400" dirty="0">
                <a:latin typeface="Arial Narrow"/>
                <a:cs typeface="Arial Narrow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15922" y="243877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accuracy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863623" y="2808109"/>
            <a:ext cx="708377" cy="2398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indoor quiet scenario</a:t>
            </a:r>
            <a:endParaRPr lang="en-US" dirty="0" smtClean="0"/>
          </a:p>
        </p:txBody>
      </p:sp>
      <p:grpSp>
        <p:nvGrpSpPr>
          <p:cNvPr id="17" name="Group 9"/>
          <p:cNvGrpSpPr/>
          <p:nvPr/>
        </p:nvGrpSpPr>
        <p:grpSpPr>
          <a:xfrm>
            <a:off x="1600200" y="6058054"/>
            <a:ext cx="5257800" cy="495146"/>
            <a:chOff x="2036987" y="6091535"/>
            <a:chExt cx="4572000" cy="495146"/>
          </a:xfrm>
        </p:grpSpPr>
        <p:sp>
          <p:nvSpPr>
            <p:cNvPr id="18" name="Rounded Rectangle 17"/>
            <p:cNvSpPr/>
            <p:nvPr/>
          </p:nvSpPr>
          <p:spPr>
            <a:xfrm>
              <a:off x="2036987" y="6125016"/>
              <a:ext cx="4572000" cy="46166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2199" y="6091535"/>
              <a:ext cx="3930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       8 people talking around a table</a:t>
              </a:r>
              <a:endParaRPr lang="en-US" sz="2400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89043"/>
            <a:ext cx="6324600" cy="384975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202" y="241012"/>
            <a:ext cx="1914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density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66800" y="1246118"/>
            <a:ext cx="6728190" cy="5014709"/>
            <a:chOff x="1066800" y="1246118"/>
            <a:chExt cx="6728190" cy="5014709"/>
          </a:xfrm>
        </p:grpSpPr>
        <p:pic>
          <p:nvPicPr>
            <p:cNvPr id="22" name="Picture 21" descr="ipho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4617" y="5042446"/>
              <a:ext cx="502383" cy="927646"/>
            </a:xfrm>
            <a:prstGeom prst="rect">
              <a:avLst/>
            </a:prstGeom>
          </p:spPr>
        </p:pic>
        <p:pic>
          <p:nvPicPr>
            <p:cNvPr id="25" name="Picture 24" descr="nexus-on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800" y="1246118"/>
              <a:ext cx="609600" cy="1085850"/>
            </a:xfrm>
            <a:prstGeom prst="rect">
              <a:avLst/>
            </a:prstGeom>
          </p:spPr>
        </p:pic>
        <p:pic>
          <p:nvPicPr>
            <p:cNvPr id="26" name="Picture 25" descr="nexus-on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6800" y="2869089"/>
              <a:ext cx="609600" cy="1085850"/>
            </a:xfrm>
            <a:prstGeom prst="rect">
              <a:avLst/>
            </a:prstGeom>
          </p:spPr>
        </p:pic>
        <p:pic>
          <p:nvPicPr>
            <p:cNvPr id="27" name="Picture 26" descr="nexus-on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85390" y="3571875"/>
              <a:ext cx="609600" cy="1085850"/>
            </a:xfrm>
            <a:prstGeom prst="rect">
              <a:avLst/>
            </a:prstGeom>
          </p:spPr>
        </p:pic>
        <p:pic>
          <p:nvPicPr>
            <p:cNvPr id="29" name="Picture 28" descr="nexus-on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8200" y="5174977"/>
              <a:ext cx="609600" cy="1085850"/>
            </a:xfrm>
            <a:prstGeom prst="rect">
              <a:avLst/>
            </a:prstGeom>
          </p:spPr>
        </p:pic>
        <p:pic>
          <p:nvPicPr>
            <p:cNvPr id="31" name="Picture 30" descr="nexus-on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399" y="4884242"/>
              <a:ext cx="609600" cy="1085850"/>
            </a:xfrm>
            <a:prstGeom prst="rect">
              <a:avLst/>
            </a:prstGeom>
          </p:spPr>
        </p:pic>
        <p:pic>
          <p:nvPicPr>
            <p:cNvPr id="34" name="Picture 33" descr="n90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2391" y="1789043"/>
              <a:ext cx="1217664" cy="687110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228600" y="1010453"/>
            <a:ext cx="7793454" cy="5250374"/>
            <a:chOff x="304800" y="1010453"/>
            <a:chExt cx="7793454" cy="5250374"/>
          </a:xfrm>
        </p:grpSpPr>
        <p:pic>
          <p:nvPicPr>
            <p:cNvPr id="8" name="Picture 7" descr="n90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800" y="3571875"/>
              <a:ext cx="1217664" cy="687110"/>
            </a:xfrm>
            <a:prstGeom prst="rect">
              <a:avLst/>
            </a:prstGeom>
          </p:spPr>
        </p:pic>
        <p:pic>
          <p:nvPicPr>
            <p:cNvPr id="10" name="Picture 9" descr="nexus-on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5400" y="1010453"/>
              <a:ext cx="609600" cy="1085850"/>
            </a:xfrm>
            <a:prstGeom prst="rect">
              <a:avLst/>
            </a:prstGeom>
          </p:spPr>
        </p:pic>
        <p:pic>
          <p:nvPicPr>
            <p:cNvPr id="24" name="Picture 23" descr="ipho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0200" y="1941443"/>
              <a:ext cx="502383" cy="927646"/>
            </a:xfrm>
            <a:prstGeom prst="rect">
              <a:avLst/>
            </a:prstGeom>
          </p:spPr>
        </p:pic>
        <p:pic>
          <p:nvPicPr>
            <p:cNvPr id="28" name="Picture 27" descr="nexus-on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0590" y="1783239"/>
              <a:ext cx="609600" cy="1085850"/>
            </a:xfrm>
            <a:prstGeom prst="rect">
              <a:avLst/>
            </a:prstGeom>
          </p:spPr>
        </p:pic>
        <p:pic>
          <p:nvPicPr>
            <p:cNvPr id="30" name="Picture 29" descr="nexus-on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1800" y="5174977"/>
              <a:ext cx="609600" cy="1085850"/>
            </a:xfrm>
            <a:prstGeom prst="rect">
              <a:avLst/>
            </a:prstGeom>
          </p:spPr>
        </p:pic>
        <p:pic>
          <p:nvPicPr>
            <p:cNvPr id="35" name="Picture 34" descr="n90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0543" y="5374347"/>
              <a:ext cx="1217664" cy="687110"/>
            </a:xfrm>
            <a:prstGeom prst="rect">
              <a:avLst/>
            </a:prstGeom>
          </p:spPr>
        </p:pic>
        <p:pic>
          <p:nvPicPr>
            <p:cNvPr id="37" name="Picture 36" descr="n90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0590" y="4540687"/>
              <a:ext cx="1217664" cy="68711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1227625" y="914400"/>
            <a:ext cx="7078175" cy="5241226"/>
            <a:chOff x="1120408" y="861397"/>
            <a:chExt cx="7078175" cy="5241226"/>
          </a:xfrm>
        </p:grpSpPr>
        <p:pic>
          <p:nvPicPr>
            <p:cNvPr id="5" name="Picture 4" descr="ipho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8207" y="1632480"/>
              <a:ext cx="502383" cy="927646"/>
            </a:xfrm>
            <a:prstGeom prst="rect">
              <a:avLst/>
            </a:prstGeom>
          </p:spPr>
        </p:pic>
        <p:pic>
          <p:nvPicPr>
            <p:cNvPr id="20" name="Picture 19" descr="ipho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6200" y="2590800"/>
              <a:ext cx="502383" cy="927646"/>
            </a:xfrm>
            <a:prstGeom prst="rect">
              <a:avLst/>
            </a:prstGeom>
          </p:spPr>
        </p:pic>
        <p:pic>
          <p:nvPicPr>
            <p:cNvPr id="21" name="Picture 20" descr="ipho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7016" y="5174977"/>
              <a:ext cx="502383" cy="927646"/>
            </a:xfrm>
            <a:prstGeom prst="rect">
              <a:avLst/>
            </a:prstGeom>
          </p:spPr>
        </p:pic>
        <p:pic>
          <p:nvPicPr>
            <p:cNvPr id="23" name="Picture 22" descr="ipho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408" y="4114800"/>
              <a:ext cx="502383" cy="927646"/>
            </a:xfrm>
            <a:prstGeom prst="rect">
              <a:avLst/>
            </a:prstGeom>
          </p:spPr>
        </p:pic>
        <p:pic>
          <p:nvPicPr>
            <p:cNvPr id="32" name="Picture 31" descr="n90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8184" y="1705778"/>
              <a:ext cx="1217664" cy="687110"/>
            </a:xfrm>
            <a:prstGeom prst="rect">
              <a:avLst/>
            </a:prstGeom>
          </p:spPr>
        </p:pic>
        <p:pic>
          <p:nvPicPr>
            <p:cNvPr id="33" name="Picture 32" descr="n90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0408" y="5071958"/>
              <a:ext cx="1217664" cy="687110"/>
            </a:xfrm>
            <a:prstGeom prst="rect">
              <a:avLst/>
            </a:prstGeom>
          </p:spPr>
        </p:pic>
        <p:pic>
          <p:nvPicPr>
            <p:cNvPr id="36" name="Picture 35" descr="n90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1400" y="5415513"/>
              <a:ext cx="1217664" cy="687110"/>
            </a:xfrm>
            <a:prstGeom prst="rect">
              <a:avLst/>
            </a:prstGeom>
          </p:spPr>
        </p:pic>
        <p:pic>
          <p:nvPicPr>
            <p:cNvPr id="38" name="Picture 37" descr="iphon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5817" y="861397"/>
              <a:ext cx="502383" cy="927646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762768" y="1108288"/>
            <a:ext cx="7944318" cy="5193705"/>
            <a:chOff x="762768" y="1108288"/>
            <a:chExt cx="7944318" cy="5193705"/>
          </a:xfrm>
        </p:grpSpPr>
        <p:grpSp>
          <p:nvGrpSpPr>
            <p:cNvPr id="72" name="Group 71"/>
            <p:cNvGrpSpPr/>
            <p:nvPr/>
          </p:nvGrpSpPr>
          <p:grpSpPr>
            <a:xfrm>
              <a:off x="2667000" y="1108288"/>
              <a:ext cx="6040086" cy="5193705"/>
              <a:chOff x="2667000" y="1108288"/>
              <a:chExt cx="6040086" cy="5193705"/>
            </a:xfrm>
          </p:grpSpPr>
          <p:pic>
            <p:nvPicPr>
              <p:cNvPr id="67" name="Picture 66" descr="iphon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3434" y="1108288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68" name="Picture 67" descr="iphon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8999" y="223747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0" name="Picture 69" descr="iphon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7000" y="537434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1" name="Picture 70" descr="n900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9422" y="3267829"/>
                <a:ext cx="1217664" cy="687110"/>
              </a:xfrm>
              <a:prstGeom prst="rect">
                <a:avLst/>
              </a:prstGeom>
            </p:spPr>
          </p:pic>
        </p:grpSp>
        <p:pic>
          <p:nvPicPr>
            <p:cNvPr id="73" name="Picture 72" descr="n90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768" y="2392888"/>
              <a:ext cx="1217664" cy="68711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ust_accurac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52" y="1275093"/>
            <a:ext cx="6550627" cy="46668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indoor quiet scenario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31824" y="3298825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9"/>
          <p:cNvGrpSpPr/>
          <p:nvPr/>
        </p:nvGrpSpPr>
        <p:grpSpPr>
          <a:xfrm>
            <a:off x="1600200" y="6058054"/>
            <a:ext cx="5257800" cy="495146"/>
            <a:chOff x="2036987" y="6091535"/>
            <a:chExt cx="4572000" cy="495146"/>
          </a:xfrm>
        </p:grpSpPr>
        <p:sp>
          <p:nvSpPr>
            <p:cNvPr id="20" name="Rounded Rectangle 19"/>
            <p:cNvSpPr/>
            <p:nvPr/>
          </p:nvSpPr>
          <p:spPr>
            <a:xfrm>
              <a:off x="2036987" y="6125016"/>
              <a:ext cx="4572000" cy="46166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62199" y="6091535"/>
              <a:ext cx="3930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       8 people talking around a table</a:t>
              </a:r>
              <a:endParaRPr lang="en-US" sz="2400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ust_accurac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52" y="1275093"/>
            <a:ext cx="6550627" cy="46668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indoor quiet scenario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012824" y="3298825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9"/>
          <p:cNvGrpSpPr/>
          <p:nvPr/>
        </p:nvGrpSpPr>
        <p:grpSpPr>
          <a:xfrm>
            <a:off x="1600200" y="6058054"/>
            <a:ext cx="5257800" cy="495146"/>
            <a:chOff x="2036987" y="6091535"/>
            <a:chExt cx="4572000" cy="495146"/>
          </a:xfrm>
        </p:grpSpPr>
        <p:sp>
          <p:nvSpPr>
            <p:cNvPr id="16" name="Rounded Rectangle 15"/>
            <p:cNvSpPr/>
            <p:nvPr/>
          </p:nvSpPr>
          <p:spPr>
            <a:xfrm>
              <a:off x="2036987" y="6125016"/>
              <a:ext cx="4572000" cy="46166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199" y="6091535"/>
              <a:ext cx="3930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       8 people talking around a table</a:t>
              </a:r>
              <a:endParaRPr lang="en-US" sz="2400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just_accurac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52" y="1275093"/>
            <a:ext cx="6550627" cy="46668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indoor quiet scenario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03424" y="3298825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9"/>
          <p:cNvGrpSpPr/>
          <p:nvPr/>
        </p:nvGrpSpPr>
        <p:grpSpPr>
          <a:xfrm>
            <a:off x="1600200" y="6058054"/>
            <a:ext cx="5257800" cy="495146"/>
            <a:chOff x="2036987" y="6091535"/>
            <a:chExt cx="4572000" cy="495146"/>
          </a:xfrm>
        </p:grpSpPr>
        <p:sp>
          <p:nvSpPr>
            <p:cNvPr id="17" name="Rounded Rectangle 16"/>
            <p:cNvSpPr/>
            <p:nvPr/>
          </p:nvSpPr>
          <p:spPr>
            <a:xfrm>
              <a:off x="2036987" y="6125016"/>
              <a:ext cx="4572000" cy="46166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199" y="6091535"/>
              <a:ext cx="3930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       8 people talking around a table</a:t>
              </a:r>
              <a:endParaRPr lang="en-US" sz="2400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ust_accurac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52" y="1275093"/>
            <a:ext cx="6550627" cy="46668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indoor quiet scenario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1600200" y="6058054"/>
            <a:ext cx="5257800" cy="495146"/>
            <a:chOff x="2036987" y="6091535"/>
            <a:chExt cx="4572000" cy="495146"/>
          </a:xfrm>
        </p:grpSpPr>
        <p:sp>
          <p:nvSpPr>
            <p:cNvPr id="11" name="Rounded Rectangle 10"/>
            <p:cNvSpPr/>
            <p:nvPr/>
          </p:nvSpPr>
          <p:spPr>
            <a:xfrm>
              <a:off x="2036987" y="6125016"/>
              <a:ext cx="4572000" cy="46166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199" y="6091535"/>
              <a:ext cx="3930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       8 people talking around a table</a:t>
              </a:r>
              <a:endParaRPr lang="en-US" sz="2400" dirty="0">
                <a:latin typeface="Arial Narrow"/>
                <a:cs typeface="Arial Narrow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 rot="5400000">
            <a:off x="3452813" y="3280825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just_accurac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52" y="1275093"/>
            <a:ext cx="6550627" cy="46668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indoor quiet scenario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1600200" y="6058054"/>
            <a:ext cx="5257800" cy="495146"/>
            <a:chOff x="2036987" y="6091535"/>
            <a:chExt cx="4572000" cy="495146"/>
          </a:xfrm>
        </p:grpSpPr>
        <p:sp>
          <p:nvSpPr>
            <p:cNvPr id="11" name="Rounded Rectangle 10"/>
            <p:cNvSpPr/>
            <p:nvPr/>
          </p:nvSpPr>
          <p:spPr>
            <a:xfrm>
              <a:off x="2036987" y="6125016"/>
              <a:ext cx="4572000" cy="46166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199" y="6091535"/>
              <a:ext cx="3930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       8 people talking around a table</a:t>
              </a:r>
              <a:endParaRPr lang="en-US" sz="2400" dirty="0">
                <a:latin typeface="Arial Narrow"/>
                <a:cs typeface="Arial Narrow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5400000">
            <a:off x="5280025" y="3298825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just_accuracy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52" y="1275093"/>
            <a:ext cx="6550627" cy="466680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indoor quiet scenario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9"/>
          <p:cNvGrpSpPr/>
          <p:nvPr/>
        </p:nvGrpSpPr>
        <p:grpSpPr>
          <a:xfrm>
            <a:off x="1600200" y="6058054"/>
            <a:ext cx="5257800" cy="495146"/>
            <a:chOff x="2036987" y="6091535"/>
            <a:chExt cx="4572000" cy="495146"/>
          </a:xfrm>
        </p:grpSpPr>
        <p:sp>
          <p:nvSpPr>
            <p:cNvPr id="11" name="Rounded Rectangle 10"/>
            <p:cNvSpPr/>
            <p:nvPr/>
          </p:nvSpPr>
          <p:spPr>
            <a:xfrm>
              <a:off x="2036987" y="6125016"/>
              <a:ext cx="4572000" cy="461665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199" y="6091535"/>
              <a:ext cx="3930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       8 people talking around a table</a:t>
              </a:r>
              <a:endParaRPr lang="en-US" sz="2400" dirty="0">
                <a:latin typeface="Arial Narrow"/>
                <a:cs typeface="Arial Narrow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rot="5400000">
            <a:off x="5280025" y="3298825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2"/>
          <p:cNvGrpSpPr/>
          <p:nvPr/>
        </p:nvGrpSpPr>
        <p:grpSpPr>
          <a:xfrm>
            <a:off x="838200" y="2895600"/>
            <a:ext cx="7467600" cy="1524000"/>
            <a:chOff x="838200" y="2895600"/>
            <a:chExt cx="7467600" cy="1524000"/>
          </a:xfrm>
        </p:grpSpPr>
        <p:sp>
          <p:nvSpPr>
            <p:cNvPr id="18" name="Rounded Rectangle 17"/>
            <p:cNvSpPr/>
            <p:nvPr/>
          </p:nvSpPr>
          <p:spPr>
            <a:xfrm>
              <a:off x="838200" y="2929081"/>
              <a:ext cx="7467600" cy="149051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2194" y="2895600"/>
              <a:ext cx="66098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collaborative inference + </a:t>
              </a:r>
            </a:p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classification model evolution </a:t>
              </a:r>
            </a:p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boost the performance of a mobile sensing app </a:t>
              </a:r>
              <a:endParaRPr lang="en-US" sz="2800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impact of the number of mobile phones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impact of the number of mobile phones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68" y="1290859"/>
            <a:ext cx="6557861" cy="465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impact of the number of mobile phones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68" y="1290859"/>
            <a:ext cx="6557861" cy="46561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58001" y="1676400"/>
            <a:ext cx="762000" cy="11890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impact of the number of mobile phones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68" y="1290859"/>
            <a:ext cx="6557861" cy="46561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187222" y="3241850"/>
            <a:ext cx="762000" cy="18663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533400"/>
            <a:ext cx="1562099" cy="2884403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3417803"/>
            <a:ext cx="3275064" cy="18480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143000"/>
            <a:ext cx="1925053" cy="3429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926160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accelerometer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207643"/>
            <a:ext cx="209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digital compass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1820" y="4500811"/>
            <a:ext cx="1614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microphone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5565378"/>
            <a:ext cx="196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 Narrow"/>
                <a:cs typeface="Arial Narrow"/>
              </a:rPr>
              <a:t>WiFi/bluetooth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2137" y="5410200"/>
            <a:ext cx="71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GPS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2976810"/>
            <a:ext cx="48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….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88824" y="4500811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light sensor/camera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202" y="241012"/>
            <a:ext cx="2042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sensing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impact of the number of mobile phones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68" y="1290859"/>
            <a:ext cx="6557861" cy="4656104"/>
          </a:xfrm>
          <a:prstGeom prst="rect">
            <a:avLst/>
          </a:prstGeom>
        </p:spPr>
      </p:pic>
      <p:grpSp>
        <p:nvGrpSpPr>
          <p:cNvPr id="8" name="Group 12"/>
          <p:cNvGrpSpPr/>
          <p:nvPr/>
        </p:nvGrpSpPr>
        <p:grpSpPr>
          <a:xfrm>
            <a:off x="838200" y="2929081"/>
            <a:ext cx="7467600" cy="1490519"/>
            <a:chOff x="838200" y="2929081"/>
            <a:chExt cx="7467600" cy="1490519"/>
          </a:xfrm>
        </p:grpSpPr>
        <p:sp>
          <p:nvSpPr>
            <p:cNvPr id="9" name="Rounded Rectangle 8"/>
            <p:cNvSpPr/>
            <p:nvPr/>
          </p:nvSpPr>
          <p:spPr>
            <a:xfrm>
              <a:off x="838200" y="2929081"/>
              <a:ext cx="7467600" cy="149051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2194" y="3160693"/>
              <a:ext cx="66098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the larger the number of mobile phones collaborating, the better the final inference result</a:t>
              </a:r>
              <a:endParaRPr lang="en-US" sz="2800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battery lifetime Vs inference responsiveness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ttery-responsivene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46" y="1286835"/>
            <a:ext cx="6550284" cy="46601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battery lifetime Vs inference responsiveness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ttery-responsivene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46" y="1286835"/>
            <a:ext cx="6550284" cy="46601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882829" y="3281481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3167" y="30506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high responsiveness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824952" y="3419969"/>
            <a:ext cx="604049" cy="18856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battery lifetime Vs inference responsiveness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ttery-responsivene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46" y="1286835"/>
            <a:ext cx="6550284" cy="46601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882829" y="3281481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456809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short battery life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824953" y="4854906"/>
            <a:ext cx="688432" cy="864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battery lifetime Vs inference responsiveness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ttery-responsivene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46" y="1286835"/>
            <a:ext cx="6550284" cy="46601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4138613" y="3298825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3166" y="2681306"/>
            <a:ext cx="276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longer battery duration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5169163" y="2047626"/>
            <a:ext cx="902133" cy="67656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battery lifetime Vs inference responsiveness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ttery-responsivene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46" y="1286835"/>
            <a:ext cx="6550284" cy="466012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4138613" y="3298825"/>
            <a:ext cx="376396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1400" y="419876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 responsiveness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76903" y="4581892"/>
            <a:ext cx="569739" cy="3917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battery lifetime Vs inference responsiveness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battery lifetime Vs inference responsiveness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53719" y="1275092"/>
            <a:ext cx="6594881" cy="469561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attery-responsivenes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746" y="1286835"/>
            <a:ext cx="6550284" cy="4660128"/>
          </a:xfrm>
          <a:prstGeom prst="rect">
            <a:avLst/>
          </a:prstGeom>
        </p:spPr>
      </p:pic>
      <p:grpSp>
        <p:nvGrpSpPr>
          <p:cNvPr id="8" name="Group 12"/>
          <p:cNvGrpSpPr/>
          <p:nvPr/>
        </p:nvGrpSpPr>
        <p:grpSpPr>
          <a:xfrm>
            <a:off x="838200" y="2471881"/>
            <a:ext cx="7467600" cy="2252519"/>
            <a:chOff x="838200" y="2929080"/>
            <a:chExt cx="7467600" cy="2252519"/>
          </a:xfrm>
        </p:grpSpPr>
        <p:sp>
          <p:nvSpPr>
            <p:cNvPr id="9" name="Rounded Rectangle 8"/>
            <p:cNvSpPr/>
            <p:nvPr/>
          </p:nvSpPr>
          <p:spPr>
            <a:xfrm>
              <a:off x="838200" y="2929080"/>
              <a:ext cx="7467600" cy="2252519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2194" y="3160693"/>
              <a:ext cx="66098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Arial Narrow"/>
                  <a:cs typeface="Arial Narrow"/>
                </a:rPr>
                <a:t>smart duty-cycling techniques and machine learning algorithms with better performance in terms of energy usage on mobile phones need to be identified</a:t>
              </a:r>
              <a:endParaRPr lang="en-US" sz="2800" dirty="0">
                <a:latin typeface="Arial Narrow"/>
                <a:cs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 quick recap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17638"/>
            <a:ext cx="5791200" cy="2087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Arial Narrow"/>
                <a:ea typeface="+mj-ea"/>
                <a:cs typeface="Arial Narrow"/>
              </a:rPr>
              <a:t>smartp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hone’s are everywhere, let’s exploit their collective sensing and computation capabilities</a:t>
            </a:r>
            <a:endParaRPr kumimoji="0" lang="en-US" sz="54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 quick recap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17639"/>
            <a:ext cx="4145844" cy="89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smartphone’s</a:t>
            </a:r>
            <a:r>
              <a:rPr lang="en-US" sz="5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are everywhere – let’s exploit their collective sensing and computation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capabilities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64556" y="2713037"/>
            <a:ext cx="6279444" cy="2468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s</a:t>
            </a:r>
            <a:r>
              <a:rPr lang="en-US" sz="5400" noProof="0" dirty="0" err="1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martphone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sensing opens up new frontiers: applications can be spread and </a:t>
            </a:r>
            <a:r>
              <a:rPr lang="en-US" sz="5400" b="1" u="sng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big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data collected at unprecedented scale enabling endless research opportunities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533400"/>
            <a:ext cx="1562099" cy="2884403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3417803"/>
            <a:ext cx="3275064" cy="18480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143000"/>
            <a:ext cx="1925053" cy="3429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926160"/>
            <a:ext cx="1903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accelerometer</a:t>
            </a:r>
            <a:endParaRPr lang="en-US" sz="2400" b="1" dirty="0">
              <a:solidFill>
                <a:schemeClr val="tx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207643"/>
            <a:ext cx="2092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digital compass</a:t>
            </a:r>
            <a:endParaRPr lang="en-US" sz="2400" b="1" dirty="0">
              <a:solidFill>
                <a:schemeClr val="tx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1820" y="4500811"/>
            <a:ext cx="162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microphone</a:t>
            </a:r>
            <a:endParaRPr lang="en-US" sz="2400" b="1" dirty="0">
              <a:solidFill>
                <a:schemeClr val="tx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0" y="5565378"/>
            <a:ext cx="196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WiFi/bluetooth</a:t>
            </a:r>
            <a:endParaRPr lang="en-US" sz="2400" b="1" dirty="0">
              <a:solidFill>
                <a:schemeClr val="tx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2137" y="5410200"/>
            <a:ext cx="71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GPS</a:t>
            </a:r>
            <a:endParaRPr lang="en-US" sz="2400" b="1" dirty="0">
              <a:solidFill>
                <a:schemeClr val="tx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8824" y="4500811"/>
            <a:ext cx="2659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light sensor/camera</a:t>
            </a:r>
            <a:endParaRPr lang="en-US" sz="2400" b="1" dirty="0">
              <a:solidFill>
                <a:schemeClr val="tx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9893" y="3226941"/>
            <a:ext cx="146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gyroscope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197232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air quality /</a:t>
            </a:r>
          </a:p>
          <a:p>
            <a:r>
              <a:rPr lang="en-US" sz="2400" b="1" dirty="0" smtClean="0">
                <a:latin typeface="Arial Narrow"/>
                <a:cs typeface="Arial Narrow"/>
              </a:rPr>
              <a:t>pollution sensor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202" y="241012"/>
            <a:ext cx="20429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sensing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8824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 quick recap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17639"/>
            <a:ext cx="4145844" cy="89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Arial Narrow"/>
                <a:ea typeface="+mj-ea"/>
                <a:cs typeface="Arial Narrow"/>
              </a:rPr>
              <a:t>smartp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hone’s are everywhere – let’s exploit their collective sensing and computation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capabilities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3471333"/>
            <a:ext cx="6477000" cy="2777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0EBC15"/>
                </a:solidFill>
                <a:latin typeface="Arial Narrow"/>
                <a:ea typeface="+mj-ea"/>
                <a:cs typeface="Arial Narrow"/>
              </a:rPr>
              <a:t>continuous sensing is still challenging; efficient mobile sensing requires to preserve the phone user experience (need for energy efficient ML algorithms and smart duty-cycling techniques)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EBC15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27311" y="2215444"/>
            <a:ext cx="4888089" cy="120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s</a:t>
            </a:r>
            <a:r>
              <a:rPr lang="en-US" sz="5400" noProof="0" dirty="0" err="1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martphone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sensing opens up new frontiers: applications can be spread and </a:t>
            </a:r>
            <a:r>
              <a:rPr lang="en-US" sz="5400" b="1" u="sng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big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data collected at unprecedented scale enabling endless research opportunities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 quick recap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17639"/>
            <a:ext cx="4145844" cy="89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smartphone’s</a:t>
            </a:r>
            <a:r>
              <a:rPr lang="en-US" sz="5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are everywhere – let’s exploit their collective sensing and computation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capabilities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9" y="3352800"/>
            <a:ext cx="4950179" cy="1261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0EBC15"/>
                </a:solidFill>
                <a:latin typeface="Arial Narrow"/>
                <a:ea typeface="+mj-ea"/>
                <a:cs typeface="Arial Narrow"/>
              </a:rPr>
              <a:t>continuous sensing is still challenging; efficient mobile sensing requires to preserve the phone user experience (need for energy efficient ML algorithms and smart duty-cycling techniques)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EBC15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76400" y="4267200"/>
            <a:ext cx="75438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19FFF9"/>
                </a:solidFill>
                <a:latin typeface="Arial Narrow"/>
                <a:ea typeface="+mj-ea"/>
                <a:cs typeface="Arial Narrow"/>
              </a:rPr>
              <a:t>ML algorithms should perform reliably in the wild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19FFF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27311" y="2215444"/>
            <a:ext cx="4888089" cy="120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s</a:t>
            </a:r>
            <a:r>
              <a:rPr lang="en-US" sz="5400" noProof="0" dirty="0" err="1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martphone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sensing opens up new frontiers: applications can be spread and </a:t>
            </a:r>
            <a:r>
              <a:rPr lang="en-US" sz="5400" b="1" u="sng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big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data collected at unprecedented scale enabling endless research opportunities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 quick recap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17639"/>
            <a:ext cx="4145844" cy="89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smartphone’s</a:t>
            </a:r>
            <a:r>
              <a:rPr lang="en-US" sz="5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are everywhere – let’s exploit their collective sensing and computation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capabilities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9" y="3352800"/>
            <a:ext cx="4950179" cy="1261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0EBC15"/>
                </a:solidFill>
                <a:latin typeface="Arial Narrow"/>
                <a:ea typeface="+mj-ea"/>
                <a:cs typeface="Arial Narrow"/>
              </a:rPr>
              <a:t>continuous sensing is still challenging; efficient mobile sensing requires to preserve the phone user experience (need for energy efficient ML algorithms and smart duty-cycling techniques)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EBC15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4300" y="5051778"/>
            <a:ext cx="4495800" cy="784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19FFF9"/>
                </a:solidFill>
                <a:latin typeface="Arial Narrow"/>
                <a:ea typeface="+mj-ea"/>
                <a:cs typeface="Arial Narrow"/>
              </a:rPr>
              <a:t>ML algorithms should perform reliably in the wild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19FFF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27311" y="2215444"/>
            <a:ext cx="4888089" cy="120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s</a:t>
            </a:r>
            <a:r>
              <a:rPr lang="en-US" sz="5400" noProof="0" dirty="0" err="1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martphone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sensing opens up new frontiers: applications can be spread and </a:t>
            </a:r>
            <a:r>
              <a:rPr lang="en-US" sz="5400" b="1" u="sng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big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data collected at unprecedented scale enabling endless research opportunities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2057400"/>
            <a:ext cx="7744884" cy="23734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Arial Narrow"/>
                <a:ea typeface="+mj-ea"/>
                <a:cs typeface="Arial Narrow"/>
              </a:rPr>
              <a:t>ok I think I’m done…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a quick recap</a:t>
            </a: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17639"/>
            <a:ext cx="4145844" cy="896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5400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smartphone’s</a:t>
            </a:r>
            <a:r>
              <a:rPr lang="en-US" sz="54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are everywhere – let’s exploit their collective sensing and computation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 capabilities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9" y="3352800"/>
            <a:ext cx="4950179" cy="1261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0EBC15"/>
                </a:solidFill>
                <a:latin typeface="Arial Narrow"/>
                <a:ea typeface="+mj-ea"/>
                <a:cs typeface="Arial Narrow"/>
              </a:rPr>
              <a:t>continuous sensing is still challenging; efficient mobile sensing requires to preserve the phone user experience (need for energy efficient ML algorithms and smart duty-cycling techniques)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EBC15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4300" y="5051778"/>
            <a:ext cx="4495800" cy="784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rgbClr val="19FFF9"/>
                </a:solidFill>
                <a:latin typeface="Arial Narrow"/>
                <a:ea typeface="+mj-ea"/>
                <a:cs typeface="Arial Narrow"/>
              </a:rPr>
              <a:t>ML algorithms should perform reliably in the wild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19FFF9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027311" y="2215444"/>
            <a:ext cx="4888089" cy="1207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s</a:t>
            </a:r>
            <a:r>
              <a:rPr lang="en-US" sz="5400" noProof="0" dirty="0" err="1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martphone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sensing opens up new frontiers: applications can be spread and </a:t>
            </a:r>
            <a:r>
              <a:rPr lang="en-US" sz="5400" b="1" u="sng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big</a:t>
            </a:r>
            <a:r>
              <a:rPr lang="en-US" sz="5400" noProof="0" dirty="0" smtClean="0">
                <a:solidFill>
                  <a:srgbClr val="FFFF00"/>
                </a:solidFill>
                <a:latin typeface="Arial Narrow"/>
                <a:ea typeface="+mj-ea"/>
                <a:cs typeface="Arial Narrow"/>
              </a:rPr>
              <a:t> data collected at unprecedented scale enabling endless research opportunities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2057400"/>
            <a:ext cx="7744884" cy="237349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latin typeface="Arial Narrow"/>
                <a:ea typeface="+mj-ea"/>
                <a:cs typeface="Arial Narrow"/>
              </a:rPr>
              <a:t>but please bear in mind…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1371600"/>
            <a:ext cx="7772400" cy="3276600"/>
            <a:chOff x="685800" y="1295400"/>
            <a:chExt cx="7772400" cy="3276600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685800" y="2187575"/>
              <a:ext cx="7772400" cy="14700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18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9525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Mobile Phone Sensing is the </a:t>
              </a:r>
              <a:br>
                <a:rPr kumimoji="0" lang="en-US" sz="518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9525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 Narrow"/>
                  <a:ea typeface="ＭＳ Ｐゴシック" charset="-128"/>
                  <a:cs typeface="Arial Narrow"/>
                </a:rPr>
              </a:br>
              <a:r>
                <a:rPr kumimoji="0" lang="en-US" sz="518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9525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Next</a:t>
              </a: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9525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 </a:t>
              </a:r>
              <a:r>
                <a:rPr lang="en-US" sz="6486" b="1" noProof="0" dirty="0" smtClean="0">
                  <a:effectLst>
                    <a:outerShdw blurRad="9525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 Narrow"/>
                  <a:ea typeface="ＭＳ Ｐゴシック" charset="-128"/>
                  <a:cs typeface="Arial Narrow"/>
                </a:rPr>
                <a:t>B</a:t>
              </a:r>
              <a:r>
                <a:rPr kumimoji="0" lang="en-US" sz="6486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9525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ig </a:t>
              </a:r>
              <a:r>
                <a:rPr lang="en-US" sz="5189" noProof="0" dirty="0" smtClean="0">
                  <a:effectLst>
                    <a:outerShdw blurRad="9525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 Narrow"/>
                  <a:ea typeface="ＭＳ Ｐゴシック" charset="-128"/>
                  <a:cs typeface="Arial Narrow"/>
                </a:rPr>
                <a:t>T</a:t>
              </a:r>
              <a:r>
                <a:rPr kumimoji="0" lang="en-US" sz="5189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95250" dir="27000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hing!</a:t>
              </a:r>
              <a:endParaRPr kumimoji="0" lang="en-US" sz="5189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9525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5800" y="1295400"/>
              <a:ext cx="7772400" cy="3276600"/>
            </a:xfrm>
            <a:prstGeom prst="roundRect">
              <a:avLst/>
            </a:prstGeom>
            <a:noFill/>
            <a:ln w="22225"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stA="54000" endPos="41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thumbs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914650"/>
            <a:ext cx="174752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447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 Narrow"/>
                <a:cs typeface="Arial Narrow"/>
              </a:rPr>
              <a:t>Thank you!! </a:t>
            </a:r>
            <a:endParaRPr lang="en-US" sz="5400" dirty="0">
              <a:latin typeface="Arial Narrow"/>
              <a:cs typeface="Arial Narro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phonesic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635" y="2029052"/>
            <a:ext cx="5638800" cy="246674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44196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rPr>
              <a:t>Mobile Sensing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 Narrow"/>
                <a:ea typeface="+mj-ea"/>
                <a:cs typeface="Arial Narrow"/>
              </a:rPr>
              <a:t>http://</a:t>
            </a:r>
            <a:r>
              <a:rPr lang="en-US" sz="2400" dirty="0" err="1" smtClean="0">
                <a:latin typeface="Arial Narrow"/>
                <a:ea typeface="+mj-ea"/>
                <a:cs typeface="Arial Narrow"/>
              </a:rPr>
              <a:t>sensorlab.cs.dartmouth.edu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1134925"/>
            <a:ext cx="1562099" cy="2884403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4019328"/>
            <a:ext cx="3275064" cy="18480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744525"/>
            <a:ext cx="1925053" cy="3429001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447800" y="1443335"/>
            <a:ext cx="5715000" cy="4424065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sz="3200" b="1" dirty="0" smtClean="0">
                <a:latin typeface="Arial Narrow"/>
                <a:cs typeface="Arial Narrow"/>
              </a:rPr>
              <a:t> free SDK</a:t>
            </a:r>
          </a:p>
          <a:p>
            <a:pPr algn="ctr">
              <a:buFontTx/>
              <a:buChar char="-"/>
            </a:pPr>
            <a:endParaRPr lang="en-US" sz="1200" b="1" dirty="0" smtClean="0">
              <a:latin typeface="Arial Narrow"/>
              <a:cs typeface="Arial Narrow"/>
            </a:endParaRPr>
          </a:p>
          <a:p>
            <a:pPr algn="ctr"/>
            <a:r>
              <a:rPr lang="en-US" sz="3200" b="1" dirty="0" smtClean="0">
                <a:latin typeface="Arial Narrow"/>
                <a:cs typeface="Arial Narrow"/>
              </a:rPr>
              <a:t>- multitasking</a:t>
            </a:r>
            <a:endParaRPr lang="en-US" sz="32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202" y="241012"/>
            <a:ext cx="3919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programmability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1134925"/>
            <a:ext cx="1562099" cy="2884403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4019328"/>
            <a:ext cx="3275064" cy="18480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744525"/>
            <a:ext cx="1925053" cy="3429001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447800" y="1443335"/>
            <a:ext cx="5715000" cy="4424065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Arial Narrow"/>
                <a:cs typeface="Arial Narrow"/>
              </a:rPr>
              <a:t>- 600 MHz CPU</a:t>
            </a:r>
          </a:p>
          <a:p>
            <a:pPr>
              <a:buFontTx/>
              <a:buChar char="-"/>
            </a:pPr>
            <a:endParaRPr lang="en-US" sz="2400" b="1" dirty="0" smtClean="0">
              <a:latin typeface="Arial Narrow"/>
              <a:cs typeface="Arial Narrow"/>
            </a:endParaRPr>
          </a:p>
          <a:p>
            <a:r>
              <a:rPr lang="en-US" sz="2400" b="1" dirty="0" smtClean="0">
                <a:latin typeface="Arial Narrow"/>
                <a:cs typeface="Arial Narrow"/>
              </a:rPr>
              <a:t>- up to 1GB </a:t>
            </a:r>
          </a:p>
          <a:p>
            <a:r>
              <a:rPr lang="en-US" sz="2400" b="1" dirty="0" smtClean="0">
                <a:latin typeface="Arial Narrow"/>
                <a:cs typeface="Arial Narrow"/>
              </a:rPr>
              <a:t>application memory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202" y="241012"/>
            <a:ext cx="2402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hardware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pic>
        <p:nvPicPr>
          <p:cNvPr id="9" name="Picture 8" descr="cpu-im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590800"/>
            <a:ext cx="948629" cy="652182"/>
          </a:xfrm>
          <a:prstGeom prst="rect">
            <a:avLst/>
          </a:prstGeom>
        </p:spPr>
      </p:pic>
      <p:pic>
        <p:nvPicPr>
          <p:cNvPr id="11" name="Picture 10" descr="ram-im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900" y="3451890"/>
            <a:ext cx="1134875" cy="11348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460" y="4953000"/>
            <a:ext cx="2744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computation capability is increasing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1134925"/>
            <a:ext cx="1562099" cy="2884403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4019328"/>
            <a:ext cx="3275064" cy="18480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744525"/>
            <a:ext cx="1925053" cy="3429001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447800" y="1443335"/>
            <a:ext cx="5715000" cy="4424065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87202" y="241012"/>
            <a:ext cx="5538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application distribution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2945330"/>
            <a:ext cx="984250" cy="1265464"/>
          </a:xfrm>
          <a:prstGeom prst="rect">
            <a:avLst/>
          </a:prstGeom>
        </p:spPr>
      </p:pic>
      <p:pic>
        <p:nvPicPr>
          <p:cNvPr id="13" name="Picture 12" descr="ovistore-logo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389" y="2656965"/>
            <a:ext cx="1225550" cy="576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701" y="3495825"/>
            <a:ext cx="1047006" cy="1047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1134925"/>
            <a:ext cx="1562099" cy="2884403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4019328"/>
            <a:ext cx="3275064" cy="18480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744525"/>
            <a:ext cx="1925053" cy="3429001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447800" y="1443335"/>
            <a:ext cx="5715000" cy="4424065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87202" y="241012"/>
            <a:ext cx="5538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application distribution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2945330"/>
            <a:ext cx="984250" cy="1265464"/>
          </a:xfrm>
          <a:prstGeom prst="rect">
            <a:avLst/>
          </a:prstGeom>
        </p:spPr>
      </p:pic>
      <p:pic>
        <p:nvPicPr>
          <p:cNvPr id="13" name="Picture 12" descr="ovistore-logo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389" y="2656965"/>
            <a:ext cx="1225550" cy="576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701" y="3495825"/>
            <a:ext cx="1047006" cy="10470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67663" y="1447800"/>
            <a:ext cx="2744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deploy apps onto millions of phones at the blink of an eye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1" y="1134925"/>
            <a:ext cx="1562099" cy="2884403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936" y="4019328"/>
            <a:ext cx="3275064" cy="18480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336" y="1744525"/>
            <a:ext cx="1925053" cy="3429001"/>
          </a:xfrm>
          <a:prstGeom prst="rect">
            <a:avLst/>
          </a:prstGeom>
        </p:spPr>
      </p:pic>
      <p:sp>
        <p:nvSpPr>
          <p:cNvPr id="20" name="Explosion 1 19"/>
          <p:cNvSpPr/>
          <p:nvPr/>
        </p:nvSpPr>
        <p:spPr>
          <a:xfrm>
            <a:off x="1447800" y="1443335"/>
            <a:ext cx="5715000" cy="4424065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87202" y="241012"/>
            <a:ext cx="55381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application distribution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2945330"/>
            <a:ext cx="984250" cy="1265464"/>
          </a:xfrm>
          <a:prstGeom prst="rect">
            <a:avLst/>
          </a:prstGeom>
        </p:spPr>
      </p:pic>
      <p:pic>
        <p:nvPicPr>
          <p:cNvPr id="13" name="Picture 12" descr="ovistore-logo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7389" y="2656965"/>
            <a:ext cx="1225550" cy="576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6701" y="3495825"/>
            <a:ext cx="1047006" cy="10470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460" y="4953000"/>
            <a:ext cx="2744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collect huge amount of data for research purposes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7663" y="1447800"/>
            <a:ext cx="2744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deploy apps onto millions of phones at the blink of an eye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-228600"/>
            <a:ext cx="5029200" cy="646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195316"/>
            <a:ext cx="2744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/>
                <a:cs typeface="Arial Narrow"/>
              </a:rPr>
              <a:t>we want to push intelligence to the phone</a:t>
            </a:r>
            <a:endParaRPr lang="en-US" sz="28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2286000" y="2943805"/>
            <a:ext cx="4724400" cy="3456995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preserve the phone user experience</a:t>
            </a:r>
          </a:p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(battery lifetime, ability to make calls, etc.)</a:t>
            </a:r>
            <a:endParaRPr lang="en-US" sz="20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5486400" y="4724400"/>
            <a:ext cx="612338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48400" y="4329261"/>
            <a:ext cx="274468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sensing</a:t>
            </a:r>
          </a:p>
          <a:p>
            <a:pPr algn="ctr">
              <a:buFontTx/>
              <a:buChar char="-"/>
            </a:pPr>
            <a:endParaRPr lang="en-US" sz="900" b="1" u="sng" dirty="0" smtClean="0">
              <a:latin typeface="Arial Narrow"/>
              <a:cs typeface="Arial Narrow"/>
            </a:endParaRPr>
          </a:p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run machine learning algorithms locally (feature extraction + inference)</a:t>
            </a:r>
            <a:endParaRPr lang="en-US" sz="20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4495800" y="3276600"/>
            <a:ext cx="352105" cy="76200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5486400" y="4724400"/>
            <a:ext cx="612338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48400" y="4329261"/>
            <a:ext cx="274468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sensing</a:t>
            </a:r>
          </a:p>
          <a:p>
            <a:pPr algn="ctr">
              <a:buFontTx/>
              <a:buChar char="-"/>
            </a:pPr>
            <a:endParaRPr lang="en-US" sz="900" b="1" u="sng" dirty="0" smtClean="0">
              <a:latin typeface="Arial Narrow"/>
              <a:cs typeface="Arial Narrow"/>
            </a:endParaRPr>
          </a:p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run machine learning algorithms locally (feature extraction + inference)</a:t>
            </a:r>
            <a:endParaRPr lang="en-US" sz="2000" b="1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29546" y="1752600"/>
            <a:ext cx="2311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run machine learning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algorithms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(learning)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4495800" y="3276600"/>
            <a:ext cx="352105" cy="76200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6625" y="1727537"/>
            <a:ext cx="1890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store and crunch </a:t>
            </a:r>
          </a:p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big data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(fusion)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5486400" y="4724400"/>
            <a:ext cx="612338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45320" y="1752600"/>
            <a:ext cx="2311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run machine learning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algorithms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(learning)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4329261"/>
            <a:ext cx="274468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sensing</a:t>
            </a:r>
          </a:p>
          <a:p>
            <a:pPr algn="ctr">
              <a:buFontTx/>
              <a:buChar char="-"/>
            </a:pPr>
            <a:endParaRPr lang="en-US" sz="900" b="1" u="sng" dirty="0" smtClean="0">
              <a:latin typeface="Arial Narrow"/>
              <a:cs typeface="Arial Narrow"/>
            </a:endParaRPr>
          </a:p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run machine learning algorithms locally (feature extraction + inference)</a:t>
            </a:r>
            <a:endParaRPr lang="en-US" sz="20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4495800" y="3276600"/>
            <a:ext cx="352105" cy="76200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9546" y="1752600"/>
            <a:ext cx="2311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run machine learning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algorithms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(learning)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5486400" y="4724400"/>
            <a:ext cx="612338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96625" y="1727537"/>
            <a:ext cx="1890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store and crunch </a:t>
            </a:r>
          </a:p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big data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(fusion)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202" y="3529784"/>
            <a:ext cx="2744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3 to 5 years from now our phones will be as powerful as a</a:t>
            </a:r>
            <a:endParaRPr lang="en-US" sz="2400" b="1" dirty="0">
              <a:latin typeface="Arial Narrow"/>
              <a:cs typeface="Arial Narrow"/>
            </a:endParaRPr>
          </a:p>
        </p:txBody>
      </p:sp>
      <p:pic>
        <p:nvPicPr>
          <p:cNvPr id="26" name="Picture 25" descr="macboo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13" y="4882928"/>
            <a:ext cx="1815787" cy="13654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48400" y="4329261"/>
            <a:ext cx="274468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sensing</a:t>
            </a:r>
          </a:p>
          <a:p>
            <a:pPr algn="ctr">
              <a:buFontTx/>
              <a:buChar char="-"/>
            </a:pPr>
            <a:endParaRPr lang="en-US" sz="900" b="1" u="sng" dirty="0" smtClean="0">
              <a:latin typeface="Arial Narrow"/>
              <a:cs typeface="Arial Narrow"/>
            </a:endParaRPr>
          </a:p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run machine learning algorithms locally (feature extraction + inference)</a:t>
            </a:r>
            <a:endParaRPr lang="en-US" sz="2000" b="1" dirty="0">
              <a:latin typeface="Arial Narrow"/>
              <a:cs typeface="Arial Narrow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62000" y="3529784"/>
            <a:ext cx="7493000" cy="2451100"/>
            <a:chOff x="851213" y="3429000"/>
            <a:chExt cx="7493000" cy="2451100"/>
          </a:xfrm>
        </p:grpSpPr>
        <p:pic>
          <p:nvPicPr>
            <p:cNvPr id="25" name="Picture 24" descr="rumor-1.5Ghz.tif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1213" y="3429000"/>
              <a:ext cx="7493000" cy="2451100"/>
            </a:xfrm>
            <a:prstGeom prst="rect">
              <a:avLst/>
            </a:prstGeom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5940275" y="5526989"/>
              <a:ext cx="1418842" cy="451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935985" y="5282233"/>
              <a:ext cx="1411263" cy="5766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5814055" y="5414219"/>
              <a:ext cx="254720" cy="228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7221028" y="5389224"/>
              <a:ext cx="254720" cy="228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4495800" y="3276600"/>
            <a:ext cx="352105" cy="76200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9546" y="1752600"/>
            <a:ext cx="2311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run machine learning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algorithms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(learning)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5486400" y="4724400"/>
            <a:ext cx="612338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270078" y="2635181"/>
            <a:ext cx="965389" cy="1685567"/>
          </a:xfrm>
          <a:custGeom>
            <a:avLst/>
            <a:gdLst>
              <a:gd name="connsiteX0" fmla="*/ 830868 w 965389"/>
              <a:gd name="connsiteY0" fmla="*/ 0 h 1685567"/>
              <a:gd name="connsiteX1" fmla="*/ 925824 w 965389"/>
              <a:gd name="connsiteY1" fmla="*/ 629120 h 1685567"/>
              <a:gd name="connsiteX2" fmla="*/ 593477 w 965389"/>
              <a:gd name="connsiteY2" fmla="*/ 1305721 h 1685567"/>
              <a:gd name="connsiteX3" fmla="*/ 0 w 965389"/>
              <a:gd name="connsiteY3" fmla="*/ 1685567 h 168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389" h="1685567">
                <a:moveTo>
                  <a:pt x="830868" y="0"/>
                </a:moveTo>
                <a:cubicBezTo>
                  <a:pt x="898128" y="205750"/>
                  <a:pt x="965389" y="411500"/>
                  <a:pt x="925824" y="629120"/>
                </a:cubicBezTo>
                <a:cubicBezTo>
                  <a:pt x="886259" y="846740"/>
                  <a:pt x="747781" y="1129647"/>
                  <a:pt x="593477" y="1305721"/>
                </a:cubicBezTo>
                <a:cubicBezTo>
                  <a:pt x="439173" y="1481795"/>
                  <a:pt x="0" y="1685567"/>
                  <a:pt x="0" y="1685567"/>
                </a:cubicBezTo>
              </a:path>
            </a:pathLst>
          </a:custGeom>
          <a:ln w="6985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996625" y="1727537"/>
            <a:ext cx="1890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store and crunch </a:t>
            </a:r>
          </a:p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big data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(fusion)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202" y="3529784"/>
            <a:ext cx="2744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3 to 5 years from now our phones will be as powerful as a</a:t>
            </a:r>
            <a:endParaRPr lang="en-US" sz="2400" b="1" dirty="0">
              <a:latin typeface="Arial Narrow"/>
              <a:cs typeface="Arial Narrow"/>
            </a:endParaRPr>
          </a:p>
        </p:txBody>
      </p:sp>
      <p:pic>
        <p:nvPicPr>
          <p:cNvPr id="26" name="Picture 25" descr="macboo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13" y="4882928"/>
            <a:ext cx="1815787" cy="13654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248400" y="4329261"/>
            <a:ext cx="274468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sensing</a:t>
            </a:r>
          </a:p>
          <a:p>
            <a:pPr algn="ctr">
              <a:buFontTx/>
              <a:buChar char="-"/>
            </a:pPr>
            <a:endParaRPr lang="en-US" sz="900" b="1" u="sng" dirty="0" smtClean="0">
              <a:latin typeface="Arial Narrow"/>
              <a:cs typeface="Arial Narrow"/>
            </a:endParaRPr>
          </a:p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run machine learning algorithms locally (feature extraction + inference)</a:t>
            </a:r>
            <a:endParaRPr lang="en-US" sz="2000" b="1" dirty="0">
              <a:latin typeface="Arial Narrow"/>
              <a:cs typeface="Arial Narrow"/>
            </a:endParaRPr>
          </a:p>
        </p:txBody>
      </p:sp>
      <p:pic>
        <p:nvPicPr>
          <p:cNvPr id="28" name="Picture 27" descr="motorola2GHz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544" y="2403606"/>
            <a:ext cx="6218767" cy="3653269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180667" y="5362222"/>
            <a:ext cx="973666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4495800" y="3276600"/>
            <a:ext cx="352105" cy="76200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5486400" y="4724400"/>
            <a:ext cx="612338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96871" y="1828800"/>
            <a:ext cx="2346529" cy="762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96871" y="1882914"/>
            <a:ext cx="2346529" cy="70788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29546" y="1752600"/>
            <a:ext cx="2311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run machine learning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algorithms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(learning)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6625" y="1727537"/>
            <a:ext cx="1890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store and crunch </a:t>
            </a:r>
          </a:p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big data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(fusion)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202" y="3529784"/>
            <a:ext cx="2744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3 to 5 years from now our phones will be as powerful as a</a:t>
            </a:r>
            <a:endParaRPr lang="en-US" sz="2400" b="1" dirty="0">
              <a:latin typeface="Arial Narrow"/>
              <a:cs typeface="Arial Narrow"/>
            </a:endParaRPr>
          </a:p>
        </p:txBody>
      </p:sp>
      <p:pic>
        <p:nvPicPr>
          <p:cNvPr id="31" name="Picture 30" descr="macboo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13" y="4882928"/>
            <a:ext cx="1815787" cy="13654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48400" y="4329261"/>
            <a:ext cx="274468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sensing</a:t>
            </a:r>
          </a:p>
          <a:p>
            <a:pPr algn="ctr">
              <a:buFontTx/>
              <a:buChar char="-"/>
            </a:pPr>
            <a:endParaRPr lang="en-US" sz="900" b="1" u="sng" dirty="0" smtClean="0">
              <a:latin typeface="Arial Narrow"/>
              <a:cs typeface="Arial Narrow"/>
            </a:endParaRPr>
          </a:p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run machine learning algorithms locally (feature extraction + inference)</a:t>
            </a:r>
            <a:endParaRPr lang="en-US" sz="20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95" y="4267200"/>
            <a:ext cx="711139" cy="1313111"/>
          </a:xfrm>
          <a:prstGeom prst="rect">
            <a:avLst/>
          </a:prstGeom>
        </p:spPr>
      </p:pic>
      <p:pic>
        <p:nvPicPr>
          <p:cNvPr id="8" name="Picture 7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329" y="5410200"/>
            <a:ext cx="1384533" cy="781272"/>
          </a:xfrm>
          <a:prstGeom prst="rect">
            <a:avLst/>
          </a:prstGeom>
        </p:spPr>
      </p:pic>
      <p:pic>
        <p:nvPicPr>
          <p:cNvPr id="10" name="Picture 9" descr="nexus-o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495" y="4552728"/>
            <a:ext cx="844433" cy="1504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7202" y="241012"/>
            <a:ext cx="4741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latin typeface="Arial Narrow"/>
                <a:cs typeface="Arial Narrow"/>
              </a:rPr>
              <a:t>cloud infrastructure</a:t>
            </a:r>
            <a:endParaRPr lang="en-US" sz="4400" b="1" i="1" u="sng" dirty="0">
              <a:latin typeface="Arial Narrow"/>
              <a:cs typeface="Arial Narrow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165428" y="1295400"/>
            <a:ext cx="6987971" cy="1676400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-Down Arrow 16"/>
          <p:cNvSpPr/>
          <p:nvPr/>
        </p:nvSpPr>
        <p:spPr>
          <a:xfrm>
            <a:off x="4495800" y="3276600"/>
            <a:ext cx="352105" cy="76200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1370" y="1383268"/>
            <a:ext cx="24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 Narrow"/>
                <a:cs typeface="Arial Narrow"/>
              </a:rPr>
              <a:t>cloud - backend support</a:t>
            </a:r>
            <a:endParaRPr lang="en-US" b="1" u="sng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8738" y="3886200"/>
            <a:ext cx="289434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sz="2000" b="1" dirty="0" smtClean="0">
                <a:latin typeface="Arial Narrow"/>
                <a:cs typeface="Arial Narrow"/>
              </a:rPr>
              <a:t> Sensing</a:t>
            </a:r>
          </a:p>
          <a:p>
            <a:pPr algn="ctr">
              <a:buFontTx/>
              <a:buChar char="-"/>
            </a:pPr>
            <a:endParaRPr lang="en-US" sz="900" b="1" u="sng" dirty="0" smtClean="0">
              <a:latin typeface="Arial Narrow"/>
              <a:cs typeface="Arial Narrow"/>
            </a:endParaRPr>
          </a:p>
          <a:p>
            <a:pPr algn="ctr">
              <a:buFontTx/>
              <a:buChar char="-"/>
            </a:pPr>
            <a:r>
              <a:rPr lang="en-US" sz="24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 run machine learning algorithms locally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(feature extraction + learning + inference)</a:t>
            </a:r>
            <a:endParaRPr lang="en-US" sz="2400" b="1" u="sng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5486400" y="4724400"/>
            <a:ext cx="612338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96871" y="1828800"/>
            <a:ext cx="2346529" cy="7620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996871" y="1882914"/>
            <a:ext cx="2346529" cy="70788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29546" y="1752600"/>
            <a:ext cx="2311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run machine learning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algorithms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(learning)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96625" y="1727537"/>
            <a:ext cx="18909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store and crunch </a:t>
            </a:r>
          </a:p>
          <a:p>
            <a:pPr algn="ctr"/>
            <a:r>
              <a:rPr lang="en-US" sz="2000" b="1" u="sng" dirty="0" smtClean="0">
                <a:solidFill>
                  <a:srgbClr val="FF0000"/>
                </a:solidFill>
                <a:latin typeface="Arial Narrow"/>
                <a:cs typeface="Arial Narrow"/>
              </a:rPr>
              <a:t>big data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(fusion)</a:t>
            </a:r>
            <a:endParaRPr lang="en-US" sz="2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202" y="3529784"/>
            <a:ext cx="2744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3 to 5 years from now our phones will be as powerful as a</a:t>
            </a:r>
            <a:endParaRPr lang="en-US" sz="2400" b="1" dirty="0">
              <a:latin typeface="Arial Narrow"/>
              <a:cs typeface="Arial Narrow"/>
            </a:endParaRPr>
          </a:p>
        </p:txBody>
      </p:sp>
      <p:pic>
        <p:nvPicPr>
          <p:cNvPr id="31" name="Picture 30" descr="macboo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13" y="4882928"/>
            <a:ext cx="1815787" cy="1365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1981201"/>
            <a:ext cx="7696200" cy="228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atin typeface="Arial Narrow"/>
                <a:ea typeface="ＭＳ Ｐゴシック" charset="-128"/>
                <a:cs typeface="Arial Narrow"/>
              </a:rPr>
              <a:t>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volution of sensing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 and inference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atin typeface="Arial Narrow"/>
                <a:ea typeface="ＭＳ Ｐゴシック" charset="-128"/>
                <a:cs typeface="Arial Narrow"/>
              </a:rPr>
              <a:t>o</a:t>
            </a:r>
            <a:r>
              <a:rPr lang="en-US" sz="4000" b="1" baseline="0" dirty="0" smtClean="0">
                <a:latin typeface="Arial Narrow"/>
                <a:ea typeface="ＭＳ Ｐゴシック" charset="-128"/>
                <a:cs typeface="Arial Narrow"/>
              </a:rPr>
              <a:t>n</a:t>
            </a:r>
            <a:r>
              <a:rPr lang="en-US" sz="4000" b="1" dirty="0" smtClean="0">
                <a:latin typeface="Arial Narrow"/>
                <a:ea typeface="ＭＳ Ｐゴシック" charset="-128"/>
                <a:cs typeface="Arial Narrow"/>
              </a:rPr>
              <a:t> mobile phones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ＭＳ Ｐゴシック" charset="-128"/>
                <a:cs typeface="Arial Narrow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200" y="2286000"/>
            <a:ext cx="7543800" cy="1752600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734943"/>
            <a:ext cx="194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latin typeface="Arial Narrow"/>
                <a:cs typeface="Arial Narrow"/>
              </a:rPr>
              <a:t>sensing</a:t>
            </a:r>
            <a:endParaRPr lang="en-US" sz="4000" b="1" i="1" u="sng" dirty="0">
              <a:latin typeface="Arial Narrow"/>
              <a:cs typeface="Arial Narrow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0552" y="3276600"/>
            <a:ext cx="1252495" cy="1690746"/>
            <a:chOff x="389344" y="1814454"/>
            <a:chExt cx="1486211" cy="2347301"/>
          </a:xfrm>
        </p:grpSpPr>
        <p:pic>
          <p:nvPicPr>
            <p:cNvPr id="16" name="Picture 15" descr="cpu-im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344" y="1814454"/>
              <a:ext cx="1252495" cy="861090"/>
            </a:xfrm>
            <a:prstGeom prst="rect">
              <a:avLst/>
            </a:prstGeom>
          </p:spPr>
        </p:pic>
        <p:pic>
          <p:nvPicPr>
            <p:cNvPr id="17" name="Picture 16" descr="ram-im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344" y="2675544"/>
              <a:ext cx="1486211" cy="148621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238999" y="1986026"/>
            <a:ext cx="1524001" cy="1290574"/>
            <a:chOff x="7238999" y="1986026"/>
            <a:chExt cx="1524001" cy="129057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38999" y="1986026"/>
              <a:ext cx="590645" cy="759401"/>
            </a:xfrm>
            <a:prstGeom prst="rect">
              <a:avLst/>
            </a:prstGeom>
          </p:spPr>
        </p:pic>
        <p:pic>
          <p:nvPicPr>
            <p:cNvPr id="22" name="Picture 21" descr="ovistore-logo.tif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08288" y="2133462"/>
              <a:ext cx="854712" cy="40221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48600" y="2590800"/>
              <a:ext cx="685800" cy="68580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4988437" y="304800"/>
            <a:ext cx="31560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u="sng" dirty="0" smtClean="0">
                <a:latin typeface="Arial Narrow"/>
                <a:cs typeface="Arial Narrow"/>
              </a:rPr>
              <a:t>programmability</a:t>
            </a:r>
            <a:endParaRPr lang="en-US" sz="3500" b="1" i="1" u="sng" dirty="0">
              <a:latin typeface="Arial Narrow"/>
              <a:cs typeface="Arial Narrow"/>
            </a:endParaRPr>
          </a:p>
        </p:txBody>
      </p:sp>
      <p:grpSp>
        <p:nvGrpSpPr>
          <p:cNvPr id="34" name="Group 31"/>
          <p:cNvGrpSpPr/>
          <p:nvPr/>
        </p:nvGrpSpPr>
        <p:grpSpPr>
          <a:xfrm>
            <a:off x="3177411" y="5397693"/>
            <a:ext cx="2959144" cy="1079307"/>
            <a:chOff x="3025064" y="5802868"/>
            <a:chExt cx="3200400" cy="1143000"/>
          </a:xfrm>
        </p:grpSpPr>
        <p:sp>
          <p:nvSpPr>
            <p:cNvPr id="35" name="Cloud 34"/>
            <p:cNvSpPr/>
            <p:nvPr/>
          </p:nvSpPr>
          <p:spPr>
            <a:xfrm>
              <a:off x="3025064" y="5802868"/>
              <a:ext cx="3200400" cy="1143000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27274" y="6129733"/>
              <a:ext cx="2974050" cy="42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  cloud infrastructure</a:t>
              </a:r>
              <a:endParaRPr lang="en-US" sz="20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3647" y="4016348"/>
            <a:ext cx="2269353" cy="138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47" y="4016348"/>
            <a:ext cx="2269353" cy="138134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734943"/>
            <a:ext cx="194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u="sng" dirty="0" smtClean="0">
                <a:latin typeface="Arial Narrow"/>
                <a:cs typeface="Arial Narrow"/>
              </a:rPr>
              <a:t>sensing</a:t>
            </a:r>
            <a:endParaRPr lang="en-US" sz="4000" b="1" i="1" u="sng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8437" y="304800"/>
            <a:ext cx="315606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u="sng" dirty="0" smtClean="0">
                <a:latin typeface="Arial Narrow"/>
                <a:cs typeface="Arial Narrow"/>
              </a:rPr>
              <a:t>programmability</a:t>
            </a:r>
            <a:endParaRPr lang="en-US" sz="3500" b="1" i="1" u="sng" dirty="0">
              <a:latin typeface="Arial Narrow"/>
              <a:cs typeface="Arial Narrow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40552" y="3276600"/>
            <a:ext cx="1252495" cy="1690746"/>
            <a:chOff x="389344" y="1814454"/>
            <a:chExt cx="1486211" cy="2347301"/>
          </a:xfrm>
        </p:grpSpPr>
        <p:pic>
          <p:nvPicPr>
            <p:cNvPr id="16" name="Picture 15" descr="cpu-im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344" y="1814454"/>
              <a:ext cx="1252495" cy="861090"/>
            </a:xfrm>
            <a:prstGeom prst="rect">
              <a:avLst/>
            </a:prstGeom>
          </p:spPr>
        </p:pic>
        <p:pic>
          <p:nvPicPr>
            <p:cNvPr id="17" name="Picture 16" descr="ram-im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344" y="2675544"/>
              <a:ext cx="1486211" cy="1486211"/>
            </a:xfrm>
            <a:prstGeom prst="rect">
              <a:avLst/>
            </a:prstGeom>
          </p:spPr>
        </p:pic>
      </p:grpSp>
      <p:grpSp>
        <p:nvGrpSpPr>
          <p:cNvPr id="3" name="Group 23"/>
          <p:cNvGrpSpPr/>
          <p:nvPr/>
        </p:nvGrpSpPr>
        <p:grpSpPr>
          <a:xfrm>
            <a:off x="7238999" y="1986026"/>
            <a:ext cx="1524001" cy="1290574"/>
            <a:chOff x="7238999" y="1986026"/>
            <a:chExt cx="1524001" cy="129057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38999" y="1986026"/>
              <a:ext cx="590645" cy="759401"/>
            </a:xfrm>
            <a:prstGeom prst="rect">
              <a:avLst/>
            </a:prstGeom>
          </p:spPr>
        </p:pic>
        <p:pic>
          <p:nvPicPr>
            <p:cNvPr id="22" name="Picture 21" descr="ovistore-logo.tif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08288" y="2133462"/>
              <a:ext cx="854712" cy="40221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48600" y="2590800"/>
              <a:ext cx="685800" cy="685800"/>
            </a:xfrm>
            <a:prstGeom prst="rect">
              <a:avLst/>
            </a:prstGeom>
          </p:spPr>
        </p:pic>
      </p:grpSp>
      <p:grpSp>
        <p:nvGrpSpPr>
          <p:cNvPr id="4" name="Group 31"/>
          <p:cNvGrpSpPr/>
          <p:nvPr/>
        </p:nvGrpSpPr>
        <p:grpSpPr>
          <a:xfrm>
            <a:off x="3179000" y="5397693"/>
            <a:ext cx="2959144" cy="1079307"/>
            <a:chOff x="3025064" y="5802868"/>
            <a:chExt cx="3200400" cy="1143000"/>
          </a:xfrm>
        </p:grpSpPr>
        <p:sp>
          <p:nvSpPr>
            <p:cNvPr id="25" name="Cloud 24"/>
            <p:cNvSpPr/>
            <p:nvPr/>
          </p:nvSpPr>
          <p:spPr>
            <a:xfrm>
              <a:off x="3025064" y="5802868"/>
              <a:ext cx="3200400" cy="1143000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27274" y="6129733"/>
              <a:ext cx="2974050" cy="42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  cloud infrastructure</a:t>
              </a:r>
              <a:endParaRPr lang="en-US" sz="20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13" name="Picture 12" descr="magic-ha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0"/>
            <a:ext cx="6381844" cy="63149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38600" y="2133462"/>
            <a:ext cx="12305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??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8 0.05229 L 0.26073 0.17446 " pathEditMode="relative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5299 L -0.23468 0.2390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06 -0.00579 L -0.35852 -0.038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8792 L -0.00452 -0.53471 " pathEditMode="relative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064E-6 1.46691E-6 L 0.3467 -0.25799 " pathEditMode="relative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9 -0.06686 L -0.35071 -0.3553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0" descr="spanish_steps_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075"/>
            <a:ext cx="9144000" cy="6858000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133600" y="609600"/>
            <a:ext cx="4953000" cy="838200"/>
          </a:xfrm>
          <a:prstGeom prst="rect">
            <a:avLst/>
          </a:prstGeom>
          <a:solidFill>
            <a:srgbClr val="FF0000">
              <a:alpha val="78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4000" b="1" dirty="0" smtClean="0">
                <a:latin typeface="Arial Narrow"/>
                <a:cs typeface="Arial Narrow"/>
              </a:rPr>
              <a:t>  societal scale sensing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0" y="5257800"/>
            <a:ext cx="7239000" cy="1219200"/>
            <a:chOff x="838200" y="5257800"/>
            <a:chExt cx="7239000" cy="1219200"/>
          </a:xfrm>
        </p:grpSpPr>
        <p:sp>
          <p:nvSpPr>
            <p:cNvPr id="25" name="Oval 24"/>
            <p:cNvSpPr/>
            <p:nvPr/>
          </p:nvSpPr>
          <p:spPr>
            <a:xfrm>
              <a:off x="838200" y="5257800"/>
              <a:ext cx="7239000" cy="1219200"/>
            </a:xfrm>
            <a:prstGeom prst="ellipse">
              <a:avLst/>
            </a:prstGeom>
            <a:solidFill>
              <a:srgbClr val="FF0000">
                <a:alpha val="7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1143000" y="5486400"/>
              <a:ext cx="6781800" cy="83820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4000" b="1" noProof="0" dirty="0" smtClean="0">
                  <a:latin typeface="Arial Narrow"/>
                  <a:cs typeface="Arial Narrow"/>
                </a:rPr>
                <a:t>  global </a:t>
              </a:r>
              <a:r>
                <a:rPr lang="en-US" sz="4000" b="1" dirty="0" err="1" smtClean="0">
                  <a:latin typeface="Arial Narrow"/>
                  <a:cs typeface="Arial Narrow"/>
                </a:rPr>
                <a:t>m</a:t>
              </a:r>
              <a:r>
                <a:rPr lang="en-US" sz="4000" b="1" noProof="0" dirty="0" err="1" smtClean="0">
                  <a:latin typeface="Arial Narrow"/>
                  <a:cs typeface="Arial Narrow"/>
                </a:rPr>
                <a:t>obile</a:t>
              </a:r>
              <a:r>
                <a:rPr lang="en-US" sz="4000" b="1" noProof="0" dirty="0" smtClean="0">
                  <a:latin typeface="Arial Narrow"/>
                  <a:cs typeface="Arial Narrow"/>
                </a:rPr>
                <a:t> </a:t>
              </a:r>
              <a:r>
                <a:rPr lang="en-US" sz="4000" b="1" dirty="0" err="1" smtClean="0">
                  <a:latin typeface="Arial Narrow"/>
                  <a:cs typeface="Arial Narrow"/>
                </a:rPr>
                <a:t>s</a:t>
              </a:r>
              <a:r>
                <a:rPr lang="en-US" sz="4000" b="1" noProof="0" dirty="0" err="1" smtClean="0">
                  <a:latin typeface="Arial Narrow"/>
                  <a:cs typeface="Arial Narrow"/>
                </a:rPr>
                <a:t>ensor</a:t>
              </a:r>
              <a:r>
                <a:rPr lang="en-US" sz="4000" b="1" noProof="0" dirty="0" smtClean="0">
                  <a:latin typeface="Arial Narrow"/>
                  <a:cs typeface="Arial Narrow"/>
                </a:rPr>
                <a:t> </a:t>
              </a:r>
              <a:r>
                <a:rPr lang="en-US" sz="4000" b="1" dirty="0" smtClean="0">
                  <a:latin typeface="Arial Narrow"/>
                  <a:cs typeface="Arial Narrow"/>
                </a:rPr>
                <a:t>n</a:t>
              </a:r>
              <a:r>
                <a:rPr lang="en-US" sz="4000" b="1" noProof="0" dirty="0" err="1" smtClean="0">
                  <a:latin typeface="Arial Narrow"/>
                  <a:cs typeface="Arial Narrow"/>
                </a:rPr>
                <a:t>etwork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90600" y="2514600"/>
            <a:ext cx="7239000" cy="1905000"/>
          </a:xfrm>
          <a:prstGeom prst="rect">
            <a:avLst/>
          </a:prstGeom>
          <a:solidFill>
            <a:schemeClr val="bg1">
              <a:lumMod val="65000"/>
              <a:lumOff val="35000"/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charset="0"/>
              <a:buNone/>
            </a:pPr>
            <a:r>
              <a:rPr lang="en-US" sz="4000" i="1" dirty="0" smtClean="0">
                <a:latin typeface="Arial Narrow"/>
                <a:cs typeface="Arial Narrow"/>
              </a:rPr>
              <a:t>  reality mining using mobile phones          </a:t>
            </a:r>
          </a:p>
          <a:p>
            <a:pPr>
              <a:buFont typeface="Arial" charset="0"/>
              <a:buNone/>
            </a:pPr>
            <a:r>
              <a:rPr lang="en-US" sz="4000" i="1" dirty="0" smtClean="0">
                <a:latin typeface="Arial Narrow"/>
                <a:cs typeface="Arial Narrow"/>
              </a:rPr>
              <a:t>	  will play a </a:t>
            </a:r>
            <a:r>
              <a:rPr lang="en-US" sz="4000" b="1" i="1" dirty="0" smtClean="0">
                <a:latin typeface="Arial Narrow"/>
                <a:cs typeface="Arial Narrow"/>
              </a:rPr>
              <a:t>big </a:t>
            </a:r>
            <a:r>
              <a:rPr lang="en-US" sz="4000" i="1" dirty="0" smtClean="0">
                <a:latin typeface="Arial Narrow"/>
                <a:cs typeface="Arial Narrow"/>
              </a:rPr>
              <a:t>role in the future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1752600"/>
            <a:ext cx="6515100" cy="2621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Arial Narrow"/>
                <a:ea typeface="ＭＳ Ｐゴシック" charset="-128"/>
                <a:cs typeface="Arial Narrow"/>
              </a:rPr>
              <a:t>end of PR – now </a:t>
            </a:r>
            <a:r>
              <a:rPr lang="en-US" sz="4400" b="1" dirty="0" err="1" smtClean="0">
                <a:latin typeface="Arial Narrow"/>
                <a:ea typeface="ＭＳ Ｐゴシック" charset="-128"/>
                <a:cs typeface="Arial Narrow"/>
              </a:rPr>
              <a:t>darwin</a:t>
            </a:r>
            <a:r>
              <a:rPr lang="en-US" sz="4400" b="1" dirty="0" smtClean="0">
                <a:latin typeface="Arial Narrow"/>
                <a:ea typeface="ＭＳ Ｐゴシック" charset="-128"/>
                <a:cs typeface="Arial Narrow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71600" y="1752600"/>
            <a:ext cx="6515100" cy="2621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Arial Narrow"/>
                <a:ea typeface="ＭＳ Ｐゴシック" charset="-128"/>
                <a:cs typeface="Arial Narrow"/>
              </a:rPr>
              <a:t>a small building block towards the big vision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9100" y="197552"/>
            <a:ext cx="4914900" cy="1219200"/>
            <a:chOff x="2971800" y="1828800"/>
            <a:chExt cx="4914900" cy="12192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latin typeface="Arial Narrow"/>
                  <a:ea typeface="ＭＳ Ｐゴシック" charset="-128"/>
                  <a:cs typeface="Arial Narrow"/>
                </a:rPr>
                <a:t>f</a:t>
              </a:r>
              <a:r>
                <a:rPr lang="en-US" sz="2800" b="1" noProof="0" dirty="0" err="1" smtClean="0">
                  <a:latin typeface="Arial Narrow"/>
                  <a:ea typeface="ＭＳ Ｐゴシック" charset="-128"/>
                  <a:cs typeface="Arial Narrow"/>
                </a:rPr>
                <a:t>rom</a:t>
              </a:r>
              <a:r>
                <a:rPr lang="en-US" sz="2800" b="1" noProof="0" dirty="0" smtClean="0">
                  <a:latin typeface="Arial Narrow"/>
                  <a:ea typeface="ＭＳ Ｐゴシック" charset="-128"/>
                  <a:cs typeface="Arial Narrow"/>
                </a:rPr>
                <a:t> motes to mobile phones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2667000" y="1447801"/>
            <a:ext cx="6324600" cy="1676399"/>
            <a:chOff x="-76200" y="-76200"/>
            <a:chExt cx="6324600" cy="1676399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-76200" y="-76200"/>
              <a:ext cx="6324600" cy="16763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smtClean="0">
                  <a:latin typeface="Arial Narrow"/>
                  <a:ea typeface="ＭＳ Ｐゴシック" charset="-128"/>
                  <a:cs typeface="Arial Narrow"/>
                </a:rPr>
                <a:t>e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volution of sensing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 and inference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latin typeface="Arial Narrow"/>
                  <a:ea typeface="ＭＳ Ｐゴシック" charset="-128"/>
                  <a:cs typeface="Arial Narrow"/>
                </a:rPr>
                <a:t>o</a:t>
              </a:r>
              <a:r>
                <a:rPr lang="en-US" sz="2800" b="1" baseline="0" dirty="0" smtClean="0">
                  <a:latin typeface="Arial Narrow"/>
                  <a:ea typeface="ＭＳ Ｐゴシック" charset="-128"/>
                  <a:cs typeface="Arial Narrow"/>
                </a:rPr>
                <a:t>n</a:t>
              </a:r>
              <a:r>
                <a:rPr lang="en-US" sz="2800" b="1" dirty="0" smtClean="0">
                  <a:latin typeface="Arial Narrow"/>
                  <a:ea typeface="ＭＳ Ｐゴシック" charset="-128"/>
                  <a:cs typeface="Arial Narrow"/>
                </a:rPr>
                <a:t> mobile phones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8600" y="152400"/>
              <a:ext cx="5715000" cy="1295400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Bent-Up Arrow 8"/>
          <p:cNvSpPr/>
          <p:nvPr/>
        </p:nvSpPr>
        <p:spPr>
          <a:xfrm rot="5400000">
            <a:off x="1807633" y="1468967"/>
            <a:ext cx="1185333" cy="990600"/>
          </a:xfrm>
          <a:prstGeom prst="bentUpArrow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419100" y="197552"/>
            <a:ext cx="4914900" cy="1219200"/>
            <a:chOff x="2971800" y="1828800"/>
            <a:chExt cx="4914900" cy="12192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latin typeface="Arial Narrow"/>
                  <a:ea typeface="ＭＳ Ｐゴシック" charset="-128"/>
                  <a:cs typeface="Arial Narrow"/>
                </a:rPr>
                <a:t>f</a:t>
              </a:r>
              <a:r>
                <a:rPr lang="en-US" sz="2800" b="1" noProof="0" dirty="0" err="1" smtClean="0">
                  <a:latin typeface="Arial Narrow"/>
                  <a:ea typeface="ＭＳ Ｐゴシック" charset="-128"/>
                  <a:cs typeface="Arial Narrow"/>
                </a:rPr>
                <a:t>rom</a:t>
              </a:r>
              <a:r>
                <a:rPr lang="en-US" sz="2800" b="1" noProof="0" dirty="0" smtClean="0">
                  <a:latin typeface="Arial Narrow"/>
                  <a:ea typeface="ＭＳ Ｐゴシック" charset="-128"/>
                  <a:cs typeface="Arial Narrow"/>
                </a:rPr>
                <a:t> motes to mobile phones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2667000" y="1447801"/>
            <a:ext cx="6324600" cy="1676399"/>
            <a:chOff x="-76200" y="-76200"/>
            <a:chExt cx="6324600" cy="1676399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-76200" y="-76200"/>
              <a:ext cx="6324600" cy="16763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smtClean="0">
                  <a:latin typeface="Arial Narrow"/>
                  <a:ea typeface="ＭＳ Ｐゴシック" charset="-128"/>
                  <a:cs typeface="Arial Narrow"/>
                </a:rPr>
                <a:t>e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volution of sensing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 and inference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latin typeface="Arial Narrow"/>
                  <a:ea typeface="ＭＳ Ｐゴシック" charset="-128"/>
                  <a:cs typeface="Arial Narrow"/>
                </a:rPr>
                <a:t>o</a:t>
              </a:r>
              <a:r>
                <a:rPr lang="en-US" sz="2800" b="1" baseline="0" dirty="0" smtClean="0">
                  <a:latin typeface="Arial Narrow"/>
                  <a:ea typeface="ＭＳ Ｐゴシック" charset="-128"/>
                  <a:cs typeface="Arial Narrow"/>
                </a:rPr>
                <a:t>n</a:t>
              </a:r>
              <a:r>
                <a:rPr lang="en-US" sz="2800" b="1" dirty="0" smtClean="0">
                  <a:latin typeface="Arial Narrow"/>
                  <a:ea typeface="ＭＳ Ｐゴシック" charset="-128"/>
                  <a:cs typeface="Arial Narrow"/>
                </a:rPr>
                <a:t> mobile phones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/>
                  <a:ea typeface="ＭＳ Ｐゴシック" charset="-128"/>
                  <a:cs typeface="Arial Narrow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28600" y="152400"/>
              <a:ext cx="5715000" cy="1295400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Bent-Up Arrow 8"/>
          <p:cNvSpPr/>
          <p:nvPr/>
        </p:nvSpPr>
        <p:spPr>
          <a:xfrm rot="5400000">
            <a:off x="1807633" y="1468967"/>
            <a:ext cx="1185333" cy="990600"/>
          </a:xfrm>
          <a:prstGeom prst="bentUpArrow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0"/>
          <p:cNvGrpSpPr/>
          <p:nvPr/>
        </p:nvGrpSpPr>
        <p:grpSpPr>
          <a:xfrm>
            <a:off x="419100" y="197552"/>
            <a:ext cx="4914900" cy="1219200"/>
            <a:chOff x="2971800" y="1828800"/>
            <a:chExt cx="4914900" cy="121920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2971800" y="1828800"/>
              <a:ext cx="4914900" cy="1219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latin typeface="Arial Narrow"/>
                  <a:ea typeface="ＭＳ Ｐゴシック" charset="-128"/>
                  <a:cs typeface="Arial Narrow"/>
                </a:rPr>
                <a:t>f</a:t>
              </a:r>
              <a:r>
                <a:rPr lang="en-US" sz="2800" b="1" noProof="0" dirty="0" err="1" smtClean="0">
                  <a:latin typeface="Arial Narrow"/>
                  <a:ea typeface="ＭＳ Ｐゴシック" charset="-128"/>
                  <a:cs typeface="Arial Narrow"/>
                </a:rPr>
                <a:t>rom</a:t>
              </a:r>
              <a:r>
                <a:rPr lang="en-US" sz="2800" b="1" noProof="0" dirty="0" smtClean="0">
                  <a:latin typeface="Arial Narrow"/>
                  <a:ea typeface="ＭＳ Ｐゴシック" charset="-128"/>
                  <a:cs typeface="Arial Narrow"/>
                </a:rPr>
                <a:t> motes to mobile phones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22600" y="2026352"/>
              <a:ext cx="4827411" cy="877715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own Arrow 11"/>
          <p:cNvSpPr/>
          <p:nvPr/>
        </p:nvSpPr>
        <p:spPr>
          <a:xfrm>
            <a:off x="5105400" y="3048000"/>
            <a:ext cx="581378" cy="790222"/>
          </a:xfrm>
          <a:prstGeom prst="downArrow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1"/>
          <p:cNvGrpSpPr/>
          <p:nvPr/>
        </p:nvGrpSpPr>
        <p:grpSpPr>
          <a:xfrm>
            <a:off x="2323298" y="3914422"/>
            <a:ext cx="4382302" cy="2562578"/>
            <a:chOff x="2323298" y="3914422"/>
            <a:chExt cx="4382302" cy="2562578"/>
          </a:xfrm>
        </p:grpSpPr>
        <p:sp>
          <p:nvSpPr>
            <p:cNvPr id="15" name="TextBox 14"/>
            <p:cNvSpPr txBox="1"/>
            <p:nvPr/>
          </p:nvSpPr>
          <p:spPr>
            <a:xfrm>
              <a:off x="2323298" y="4702314"/>
              <a:ext cx="16391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 err="1" smtClean="0">
                  <a:latin typeface="Arial Narrow"/>
                  <a:cs typeface="Arial Narrow"/>
                </a:rPr>
                <a:t>darwin</a:t>
              </a:r>
              <a:endParaRPr lang="en-US" sz="4000" b="1" i="1" dirty="0">
                <a:latin typeface="Arial Narrow"/>
                <a:cs typeface="Arial Narrow"/>
              </a:endParaRPr>
            </a:p>
          </p:txBody>
        </p:sp>
        <p:grpSp>
          <p:nvGrpSpPr>
            <p:cNvPr id="13" name="Group 18"/>
            <p:cNvGrpSpPr/>
            <p:nvPr/>
          </p:nvGrpSpPr>
          <p:grpSpPr>
            <a:xfrm>
              <a:off x="4115106" y="3914422"/>
              <a:ext cx="2590494" cy="2562578"/>
              <a:chOff x="4115106" y="3914422"/>
              <a:chExt cx="2590494" cy="256257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115106" y="3914422"/>
                <a:ext cx="2590494" cy="256257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47964" y="4009873"/>
                <a:ext cx="23006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sz="2000" b="1" dirty="0" smtClean="0">
                    <a:latin typeface="Arial Narrow"/>
                    <a:cs typeface="Arial Narrow"/>
                  </a:rPr>
                  <a:t> classification model</a:t>
                </a:r>
              </a:p>
              <a:p>
                <a:r>
                  <a:rPr lang="en-US" sz="2000" b="1" dirty="0" smtClean="0">
                    <a:latin typeface="Arial Narrow"/>
                    <a:cs typeface="Arial Narrow"/>
                  </a:rPr>
                  <a:t> 	   evolution</a:t>
                </a:r>
                <a:endParaRPr lang="en-US" sz="20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47964" y="4871647"/>
                <a:ext cx="23006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sz="2000" b="1" dirty="0" smtClean="0">
                    <a:latin typeface="Arial Narrow"/>
                    <a:cs typeface="Arial Narrow"/>
                  </a:rPr>
                  <a:t> classification model</a:t>
                </a:r>
              </a:p>
              <a:p>
                <a:r>
                  <a:rPr lang="en-US" sz="2000" b="1" dirty="0" smtClean="0">
                    <a:latin typeface="Arial Narrow"/>
                    <a:cs typeface="Arial Narrow"/>
                  </a:rPr>
                  <a:t>	    pooling</a:t>
                </a:r>
                <a:endParaRPr lang="en-US" sz="20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63532" y="5709847"/>
                <a:ext cx="20997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sz="2000" b="1" dirty="0" smtClean="0">
                    <a:latin typeface="Arial Narrow"/>
                    <a:cs typeface="Arial Narrow"/>
                  </a:rPr>
                  <a:t> collaborative </a:t>
                </a:r>
              </a:p>
              <a:p>
                <a:r>
                  <a:rPr lang="en-US" sz="2000" b="1" dirty="0" smtClean="0">
                    <a:latin typeface="Arial Narrow"/>
                    <a:cs typeface="Arial Narrow"/>
                  </a:rPr>
                  <a:t>    inference</a:t>
                </a:r>
                <a:endParaRPr lang="en-US" sz="2000" b="1" dirty="0">
                  <a:latin typeface="Arial Narrow"/>
                  <a:cs typeface="Arial Narrow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4800" y="685800"/>
            <a:ext cx="2088106" cy="3401199"/>
            <a:chOff x="304800" y="1066800"/>
            <a:chExt cx="2088106" cy="3401199"/>
          </a:xfrm>
        </p:grpSpPr>
        <p:sp>
          <p:nvSpPr>
            <p:cNvPr id="8" name="Freeform 7"/>
            <p:cNvSpPr/>
            <p:nvPr/>
          </p:nvSpPr>
          <p:spPr>
            <a:xfrm>
              <a:off x="304800" y="2438400"/>
              <a:ext cx="380999" cy="1314128"/>
            </a:xfrm>
            <a:custGeom>
              <a:avLst/>
              <a:gdLst>
                <a:gd name="connsiteX0" fmla="*/ 0 w 605347"/>
                <a:gd name="connsiteY0" fmla="*/ 1196910 h 1620279"/>
                <a:gd name="connsiteX1" fmla="*/ 118695 w 605347"/>
                <a:gd name="connsiteY1" fmla="*/ 57372 h 1620279"/>
                <a:gd name="connsiteX2" fmla="*/ 189913 w 605347"/>
                <a:gd name="connsiteY2" fmla="*/ 1541145 h 1620279"/>
                <a:gd name="connsiteX3" fmla="*/ 462912 w 605347"/>
                <a:gd name="connsiteY3" fmla="*/ 532179 h 1620279"/>
                <a:gd name="connsiteX4" fmla="*/ 605347 w 605347"/>
                <a:gd name="connsiteY4" fmla="*/ 1066338 h 1620279"/>
                <a:gd name="connsiteX5" fmla="*/ 605347 w 605347"/>
                <a:gd name="connsiteY5" fmla="*/ 1066338 h 162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347" h="1620279">
                  <a:moveTo>
                    <a:pt x="0" y="1196910"/>
                  </a:moveTo>
                  <a:cubicBezTo>
                    <a:pt x="43521" y="598455"/>
                    <a:pt x="87043" y="0"/>
                    <a:pt x="118695" y="57372"/>
                  </a:cubicBezTo>
                  <a:cubicBezTo>
                    <a:pt x="150347" y="114745"/>
                    <a:pt x="132544" y="1462011"/>
                    <a:pt x="189913" y="1541145"/>
                  </a:cubicBezTo>
                  <a:cubicBezTo>
                    <a:pt x="247282" y="1620279"/>
                    <a:pt x="393673" y="611314"/>
                    <a:pt x="462912" y="532179"/>
                  </a:cubicBezTo>
                  <a:cubicBezTo>
                    <a:pt x="532151" y="453044"/>
                    <a:pt x="605347" y="1066338"/>
                    <a:pt x="605347" y="1066338"/>
                  </a:cubicBezTo>
                  <a:lnTo>
                    <a:pt x="605347" y="1066338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227012" y="3199606"/>
              <a:ext cx="1981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38199" y="3200400"/>
              <a:ext cx="37861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8406" y="2209800"/>
              <a:ext cx="114379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16818" y="2819400"/>
              <a:ext cx="11453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218406" y="3505200"/>
              <a:ext cx="114379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6818" y="4189412"/>
              <a:ext cx="114538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19200" y="1842056"/>
              <a:ext cx="1173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microphone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0" y="2438400"/>
              <a:ext cx="815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camera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9200" y="3135868"/>
              <a:ext cx="10823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GPS/</a:t>
              </a:r>
              <a:r>
                <a:rPr lang="en-US" dirty="0" err="1" smtClean="0">
                  <a:latin typeface="Arial Narrow"/>
                  <a:cs typeface="Arial Narrow"/>
                </a:rPr>
                <a:t>WiFi</a:t>
              </a:r>
              <a:r>
                <a:rPr lang="en-US" dirty="0" smtClean="0">
                  <a:latin typeface="Arial Narrow"/>
                  <a:cs typeface="Arial Narrow"/>
                </a:rPr>
                <a:t>/</a:t>
              </a:r>
            </a:p>
            <a:p>
              <a:r>
                <a:rPr lang="en-US" dirty="0" smtClean="0">
                  <a:latin typeface="Arial Narrow"/>
                  <a:cs typeface="Arial Narrow"/>
                </a:rPr>
                <a:t>cellular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0" y="3821668"/>
              <a:ext cx="10157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air quality  </a:t>
              </a:r>
            </a:p>
            <a:p>
              <a:r>
                <a:rPr lang="en-US" dirty="0" smtClean="0">
                  <a:latin typeface="Arial Narrow"/>
                  <a:cs typeface="Arial Narrow"/>
                </a:rPr>
                <a:t>pollution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28000" y="1066800"/>
              <a:ext cx="1155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u="sng" dirty="0" smtClean="0">
                  <a:latin typeface="Arial Narrow"/>
                  <a:cs typeface="Arial Narrow"/>
                </a:rPr>
                <a:t>sensing</a:t>
              </a:r>
              <a:endParaRPr lang="en-US" sz="2400" i="1" u="sng" dirty="0">
                <a:latin typeface="Arial Narrow"/>
                <a:cs typeface="Arial Narrow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24600" y="685800"/>
            <a:ext cx="2725697" cy="3429000"/>
            <a:chOff x="6324600" y="1066800"/>
            <a:chExt cx="2725697" cy="3429000"/>
          </a:xfrm>
        </p:grpSpPr>
        <p:sp>
          <p:nvSpPr>
            <p:cNvPr id="29" name="TextBox 28"/>
            <p:cNvSpPr txBox="1"/>
            <p:nvPr/>
          </p:nvSpPr>
          <p:spPr>
            <a:xfrm>
              <a:off x="6934200" y="1066800"/>
              <a:ext cx="8209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u="sng" dirty="0" smtClean="0">
                  <a:latin typeface="Arial Narrow"/>
                  <a:cs typeface="Arial Narrow"/>
                </a:rPr>
                <a:t>apps</a:t>
              </a:r>
              <a:endParaRPr lang="en-US" sz="2400" i="1" u="sng" dirty="0">
                <a:latin typeface="Arial Narrow"/>
                <a:cs typeface="Arial Narrow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7345791" y="3201194"/>
              <a:ext cx="1981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248211" y="3178951"/>
              <a:ext cx="37861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324600" y="2209800"/>
              <a:ext cx="2012585" cy="47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24600" y="3180539"/>
              <a:ext cx="2010997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553200" y="1828800"/>
              <a:ext cx="1331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social context</a:t>
              </a:r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45279" y="2819400"/>
              <a:ext cx="2265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audio / pollution / RF</a:t>
              </a:r>
            </a:p>
            <a:p>
              <a:r>
                <a:rPr lang="en-US" dirty="0" smtClean="0">
                  <a:latin typeface="Arial Narrow"/>
                  <a:cs typeface="Arial Narrow"/>
                </a:rPr>
                <a:t>      fingerprinting</a:t>
              </a:r>
              <a:endParaRPr lang="en-US" dirty="0">
                <a:latin typeface="Arial Narrow"/>
                <a:cs typeface="Arial Narrow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326188" y="4192588"/>
              <a:ext cx="201099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849469"/>
              <a:ext cx="22653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     image / video</a:t>
              </a:r>
            </a:p>
            <a:p>
              <a:r>
                <a:rPr lang="en-US" dirty="0" smtClean="0">
                  <a:latin typeface="Arial Narrow"/>
                  <a:cs typeface="Arial Narrow"/>
                </a:rPr>
                <a:t>      manipulation</a:t>
              </a:r>
              <a:endParaRPr lang="en-US" dirty="0">
                <a:latin typeface="Arial Narrow"/>
                <a:cs typeface="Arial Narrow"/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7521" y="3465731"/>
              <a:ext cx="404756" cy="520401"/>
            </a:xfrm>
            <a:prstGeom prst="rect">
              <a:avLst/>
            </a:prstGeom>
          </p:spPr>
        </p:pic>
        <p:pic>
          <p:nvPicPr>
            <p:cNvPr id="48" name="Picture 47" descr="ovistore-logo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7521" y="2532623"/>
              <a:ext cx="612776" cy="28836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89921" y="2926318"/>
              <a:ext cx="419099" cy="419099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626902" y="1808940"/>
            <a:ext cx="491654" cy="1981200"/>
            <a:chOff x="2626902" y="2189940"/>
            <a:chExt cx="725898" cy="1981200"/>
          </a:xfrm>
        </p:grpSpPr>
        <p:cxnSp>
          <p:nvCxnSpPr>
            <p:cNvPr id="56" name="Straight Connector 55"/>
            <p:cNvCxnSpPr/>
            <p:nvPr/>
          </p:nvCxnSpPr>
          <p:spPr>
            <a:xfrm rot="5400000">
              <a:off x="1637096" y="3179746"/>
              <a:ext cx="1981200" cy="1588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628490" y="3177363"/>
              <a:ext cx="724310" cy="1588"/>
            </a:xfrm>
            <a:prstGeom prst="line">
              <a:avLst/>
            </a:prstGeom>
            <a:ln w="88900">
              <a:solidFill>
                <a:schemeClr val="tx1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>
            <a:off x="5791200" y="2816432"/>
            <a:ext cx="435097" cy="6144"/>
          </a:xfrm>
          <a:prstGeom prst="line">
            <a:avLst/>
          </a:prstGeom>
          <a:ln w="88900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85799" y="4526340"/>
            <a:ext cx="7751722" cy="156966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 Narrow"/>
                <a:cs typeface="Arial Narrow"/>
              </a:rPr>
              <a:t>darwin</a:t>
            </a:r>
            <a:r>
              <a:rPr lang="en-US" sz="3200" dirty="0" smtClean="0">
                <a:latin typeface="Arial Narrow"/>
                <a:cs typeface="Arial Narrow"/>
              </a:rPr>
              <a:t> applies </a:t>
            </a:r>
            <a:r>
              <a:rPr lang="en-US" sz="3200" u="sng" dirty="0" smtClean="0">
                <a:latin typeface="Arial Narrow"/>
                <a:cs typeface="Arial Narrow"/>
              </a:rPr>
              <a:t>distributed computing and collaborative inference</a:t>
            </a:r>
            <a:r>
              <a:rPr lang="en-US" sz="3200" dirty="0" smtClean="0">
                <a:latin typeface="Arial Narrow"/>
                <a:cs typeface="Arial Narrow"/>
              </a:rPr>
              <a:t> concepts to </a:t>
            </a:r>
          </a:p>
          <a:p>
            <a:pPr algn="ctr"/>
            <a:r>
              <a:rPr lang="en-US" sz="3200" dirty="0" smtClean="0">
                <a:latin typeface="Arial Narrow"/>
                <a:cs typeface="Arial Narrow"/>
              </a:rPr>
              <a:t>mobile sensing systems  </a:t>
            </a:r>
            <a:endParaRPr lang="en-US" sz="3200" dirty="0">
              <a:latin typeface="Arial Narrow"/>
              <a:cs typeface="Arial Narrow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3124200" y="609600"/>
            <a:ext cx="2590494" cy="3488121"/>
            <a:chOff x="3124200" y="716340"/>
            <a:chExt cx="2590494" cy="3488121"/>
          </a:xfrm>
        </p:grpSpPr>
        <p:sp>
          <p:nvSpPr>
            <p:cNvPr id="52" name="TextBox 51"/>
            <p:cNvSpPr txBox="1"/>
            <p:nvPr/>
          </p:nvSpPr>
          <p:spPr>
            <a:xfrm>
              <a:off x="3719199" y="716340"/>
              <a:ext cx="138767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u="sng" dirty="0" err="1" smtClean="0">
                  <a:latin typeface="Arial Narrow"/>
                  <a:cs typeface="Arial Narrow"/>
                </a:rPr>
                <a:t>darwin</a:t>
              </a:r>
              <a:endParaRPr lang="en-US" sz="3200" b="1" i="1" u="sng" dirty="0">
                <a:latin typeface="Arial Narrow"/>
                <a:cs typeface="Arial Narrow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124200" y="1641883"/>
              <a:ext cx="2590494" cy="2562578"/>
              <a:chOff x="4115106" y="3914422"/>
              <a:chExt cx="2590494" cy="2562578"/>
            </a:xfrm>
          </p:grpSpPr>
          <p:sp>
            <p:nvSpPr>
              <p:cNvPr id="58" name="Rounded Rectangle 57"/>
              <p:cNvSpPr/>
              <p:nvPr/>
            </p:nvSpPr>
            <p:spPr>
              <a:xfrm>
                <a:off x="4115106" y="3914422"/>
                <a:ext cx="2590494" cy="256257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247964" y="4009873"/>
                <a:ext cx="23006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sz="2000" b="1" dirty="0" smtClean="0">
                    <a:latin typeface="Arial Narrow"/>
                    <a:cs typeface="Arial Narrow"/>
                  </a:rPr>
                  <a:t> classification model</a:t>
                </a:r>
              </a:p>
              <a:p>
                <a:r>
                  <a:rPr lang="en-US" sz="2000" b="1" dirty="0" smtClean="0">
                    <a:latin typeface="Arial Narrow"/>
                    <a:cs typeface="Arial Narrow"/>
                  </a:rPr>
                  <a:t> 	   evolution</a:t>
                </a:r>
                <a:endParaRPr lang="en-US" sz="20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247964" y="4871647"/>
                <a:ext cx="23006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sz="2000" b="1" dirty="0" smtClean="0">
                    <a:latin typeface="Arial Narrow"/>
                    <a:cs typeface="Arial Narrow"/>
                  </a:rPr>
                  <a:t> classification model</a:t>
                </a:r>
              </a:p>
              <a:p>
                <a:r>
                  <a:rPr lang="en-US" sz="2000" b="1" dirty="0" smtClean="0">
                    <a:latin typeface="Arial Narrow"/>
                    <a:cs typeface="Arial Narrow"/>
                  </a:rPr>
                  <a:t>	    pooling</a:t>
                </a:r>
                <a:endParaRPr lang="en-US" sz="2000" b="1" dirty="0">
                  <a:latin typeface="Arial Narrow"/>
                  <a:cs typeface="Arial Narrow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563532" y="5709847"/>
                <a:ext cx="20997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sz="2000" b="1" dirty="0" smtClean="0">
                    <a:latin typeface="Arial Narrow"/>
                    <a:cs typeface="Arial Narrow"/>
                  </a:rPr>
                  <a:t> collaborative </a:t>
                </a:r>
              </a:p>
              <a:p>
                <a:r>
                  <a:rPr lang="en-US" sz="2000" b="1" dirty="0" smtClean="0">
                    <a:latin typeface="Arial Narrow"/>
                    <a:cs typeface="Arial Narrow"/>
                  </a:rPr>
                  <a:t>    inference</a:t>
                </a:r>
                <a:endParaRPr lang="en-US" sz="2000" b="1" dirty="0">
                  <a:latin typeface="Arial Narrow"/>
                  <a:cs typeface="Arial Narrow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4648200" y="1371600"/>
            <a:ext cx="4343400" cy="792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6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mobile phone sensing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752600"/>
            <a:ext cx="6515100" cy="2621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Arial Narrow"/>
                <a:ea typeface="ＭＳ Ｐゴシック" charset="-128"/>
                <a:cs typeface="Arial Narrow"/>
              </a:rPr>
              <a:t>PR time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52400" y="1866295"/>
            <a:ext cx="3282244" cy="1791305"/>
            <a:chOff x="231714" y="1721556"/>
            <a:chExt cx="3634317" cy="2072603"/>
          </a:xfrm>
        </p:grpSpPr>
        <p:sp>
          <p:nvSpPr>
            <p:cNvPr id="7" name="Oval 6"/>
            <p:cNvSpPr/>
            <p:nvPr/>
          </p:nvSpPr>
          <p:spPr>
            <a:xfrm>
              <a:off x="599209" y="1721556"/>
              <a:ext cx="2921000" cy="1848556"/>
            </a:xfrm>
            <a:prstGeom prst="ellipse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231714" y="1758542"/>
              <a:ext cx="3634317" cy="20356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 Narrow"/>
                  <a:ea typeface="ＭＳ Ｐゴシック" charset="-128"/>
                  <a:cs typeface="Arial Narrow"/>
                </a:rPr>
                <a:t> train classification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 Narrow"/>
                  <a:ea typeface="ＭＳ Ｐゴシック" charset="-128"/>
                  <a:cs typeface="Arial Narrow"/>
                </a:rPr>
                <a:t>model X in the lab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</p:grp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63961"/>
            <a:ext cx="1434856" cy="2555839"/>
          </a:xfrm>
          <a:prstGeom prst="rect">
            <a:avLst/>
          </a:prstGeom>
        </p:spPr>
      </p:pic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4648200" y="1371600"/>
            <a:ext cx="4343400" cy="792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6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mobile phone sensing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4294" y="1866295"/>
            <a:ext cx="2638029" cy="1597666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63961"/>
            <a:ext cx="1434856" cy="2555839"/>
          </a:xfrm>
          <a:prstGeom prst="rect">
            <a:avLst/>
          </a:prstGeom>
        </p:spPr>
      </p:pic>
      <p:sp>
        <p:nvSpPr>
          <p:cNvPr id="20" name="Curved Down Arrow 19"/>
          <p:cNvSpPr/>
          <p:nvPr/>
        </p:nvSpPr>
        <p:spPr>
          <a:xfrm rot="919913">
            <a:off x="3107347" y="2506507"/>
            <a:ext cx="4039908" cy="493891"/>
          </a:xfrm>
          <a:prstGeom prst="curvedDownArrow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5000" y="2430589"/>
            <a:ext cx="3657600" cy="45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E46C0A"/>
                </a:solidFill>
                <a:latin typeface="Arial Narrow"/>
                <a:ea typeface="ＭＳ Ｐゴシック" charset="-128"/>
                <a:cs typeface="Arial Narrow"/>
              </a:rPr>
              <a:t>deploy classifier 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648200" y="1371600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mobile phone sensing today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1898261"/>
            <a:ext cx="3282244" cy="1759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 train classification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model X in the lab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52400" y="1866295"/>
            <a:ext cx="3282244" cy="1791305"/>
            <a:chOff x="231714" y="1721556"/>
            <a:chExt cx="3634317" cy="2072603"/>
          </a:xfrm>
        </p:grpSpPr>
        <p:sp>
          <p:nvSpPr>
            <p:cNvPr id="7" name="Oval 6"/>
            <p:cNvSpPr/>
            <p:nvPr/>
          </p:nvSpPr>
          <p:spPr>
            <a:xfrm>
              <a:off x="599209" y="1721556"/>
              <a:ext cx="2921000" cy="1848556"/>
            </a:xfrm>
            <a:prstGeom prst="ellipse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231714" y="1758542"/>
              <a:ext cx="3634317" cy="20356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 Narrow"/>
                  <a:ea typeface="ＭＳ Ｐゴシック" charset="-128"/>
                  <a:cs typeface="Arial Narrow"/>
                </a:rPr>
                <a:t> train classification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 Narrow"/>
                  <a:ea typeface="ＭＳ Ｐゴシック" charset="-128"/>
                  <a:cs typeface="Arial Narrow"/>
                </a:rPr>
                <a:t>model X in the lab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</p:grp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63961"/>
            <a:ext cx="1434856" cy="2555839"/>
          </a:xfrm>
          <a:prstGeom prst="rect">
            <a:avLst/>
          </a:prstGeom>
        </p:spPr>
      </p:pic>
      <p:sp>
        <p:nvSpPr>
          <p:cNvPr id="20" name="Curved Down Arrow 19"/>
          <p:cNvSpPr/>
          <p:nvPr/>
        </p:nvSpPr>
        <p:spPr>
          <a:xfrm rot="919913">
            <a:off x="3107347" y="2506507"/>
            <a:ext cx="4039908" cy="493891"/>
          </a:xfrm>
          <a:prstGeom prst="curvedDownArrow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5000" y="2430589"/>
            <a:ext cx="3657600" cy="45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E46C0A"/>
                </a:solidFill>
                <a:latin typeface="Arial Narrow"/>
                <a:ea typeface="ＭＳ Ｐゴシック" charset="-128"/>
                <a:cs typeface="Arial Narrow"/>
              </a:rPr>
              <a:t>deploy classifier 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457200" y="3581400"/>
            <a:ext cx="3425121" cy="1866582"/>
            <a:chOff x="685800" y="4107898"/>
            <a:chExt cx="3634317" cy="1911902"/>
          </a:xfrm>
        </p:grpSpPr>
        <p:sp>
          <p:nvSpPr>
            <p:cNvPr id="23" name="Oval 22"/>
            <p:cNvSpPr/>
            <p:nvPr/>
          </p:nvSpPr>
          <p:spPr>
            <a:xfrm>
              <a:off x="1047044" y="4171245"/>
              <a:ext cx="2921000" cy="1848555"/>
            </a:xfrm>
            <a:prstGeom prst="ellipse">
              <a:avLst/>
            </a:prstGeom>
            <a:noFill/>
            <a:ln w="317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685800" y="4107898"/>
              <a:ext cx="3634317" cy="1905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rgbClr val="95B3D7"/>
                  </a:solidFill>
                  <a:latin typeface="Arial Narrow"/>
                  <a:ea typeface="ＭＳ Ｐゴシック" charset="-128"/>
                  <a:cs typeface="Arial Narrow"/>
                </a:rPr>
                <a:t>train classification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rgbClr val="95B3D7"/>
                  </a:solidFill>
                  <a:latin typeface="Arial Narrow"/>
                  <a:ea typeface="ＭＳ Ｐゴシック" charset="-128"/>
                  <a:cs typeface="Arial Narrow"/>
                </a:rPr>
                <a:t>model X’ in the lab</a:t>
              </a:r>
            </a:p>
          </p:txBody>
        </p:sp>
      </p:grpSp>
      <p:sp>
        <p:nvSpPr>
          <p:cNvPr id="18" name="Content Placeholder 4"/>
          <p:cNvSpPr txBox="1">
            <a:spLocks/>
          </p:cNvSpPr>
          <p:nvPr/>
        </p:nvSpPr>
        <p:spPr>
          <a:xfrm>
            <a:off x="4648200" y="1371600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mobile phone sensing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4294" y="1866295"/>
            <a:ext cx="2638029" cy="1597666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63961"/>
            <a:ext cx="1434856" cy="2555839"/>
          </a:xfrm>
          <a:prstGeom prst="rect">
            <a:avLst/>
          </a:prstGeom>
        </p:spPr>
      </p:pic>
      <p:sp>
        <p:nvSpPr>
          <p:cNvPr id="20" name="Curved Down Arrow 19"/>
          <p:cNvSpPr/>
          <p:nvPr/>
        </p:nvSpPr>
        <p:spPr>
          <a:xfrm rot="919913">
            <a:off x="3107347" y="2506507"/>
            <a:ext cx="4039908" cy="493891"/>
          </a:xfrm>
          <a:prstGeom prst="curvedDownArrow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5000" y="2430589"/>
            <a:ext cx="3657600" cy="45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E46C0A"/>
                </a:solidFill>
                <a:latin typeface="Arial Narrow"/>
                <a:ea typeface="ＭＳ Ｐゴシック" charset="-128"/>
                <a:cs typeface="Arial Narrow"/>
              </a:rPr>
              <a:t>deploy classifier 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7650" y="3643245"/>
            <a:ext cx="2752863" cy="1804737"/>
          </a:xfrm>
          <a:prstGeom prst="ellips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Down Arrow 24"/>
          <p:cNvSpPr/>
          <p:nvPr/>
        </p:nvSpPr>
        <p:spPr>
          <a:xfrm rot="428026" flipV="1">
            <a:off x="2673560" y="5651083"/>
            <a:ext cx="3984592" cy="625683"/>
          </a:xfrm>
          <a:prstGeom prst="curvedDownArrow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95600" y="5239965"/>
            <a:ext cx="3657600" cy="77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95B3D7"/>
                </a:solidFill>
                <a:latin typeface="Arial Narrow"/>
                <a:ea typeface="ＭＳ Ｐゴシック" charset="-128"/>
                <a:cs typeface="Arial Narrow"/>
              </a:rPr>
              <a:t>deploy classifier X’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8" name="Content Placeholder 4"/>
          <p:cNvSpPr>
            <a:spLocks noGrp="1"/>
          </p:cNvSpPr>
          <p:nvPr>
            <p:ph idx="1"/>
          </p:nvPr>
        </p:nvSpPr>
        <p:spPr>
          <a:xfrm>
            <a:off x="4648200" y="1371600"/>
            <a:ext cx="4343400" cy="7921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600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mobile phone sensing today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3581400"/>
            <a:ext cx="3425121" cy="1859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95B3D7"/>
                </a:solidFill>
                <a:latin typeface="Arial Narrow"/>
                <a:ea typeface="ＭＳ Ｐゴシック" charset="-128"/>
                <a:cs typeface="Arial Narrow"/>
              </a:rPr>
              <a:t>train classification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95B3D7"/>
                </a:solidFill>
                <a:latin typeface="Arial Narrow"/>
                <a:ea typeface="ＭＳ Ｐゴシック" charset="-128"/>
                <a:cs typeface="Arial Narrow"/>
              </a:rPr>
              <a:t>model X’ in the lab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2400" y="1898261"/>
            <a:ext cx="3282244" cy="1759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 train classification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ea typeface="ＭＳ Ｐゴシック" charset="-128"/>
                <a:cs typeface="Arial Narrow"/>
              </a:rPr>
              <a:t>model X in the lab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152400" y="1866295"/>
            <a:ext cx="3282244" cy="1791305"/>
            <a:chOff x="231714" y="1721556"/>
            <a:chExt cx="3634317" cy="2072603"/>
          </a:xfrm>
        </p:grpSpPr>
        <p:sp>
          <p:nvSpPr>
            <p:cNvPr id="7" name="Oval 6"/>
            <p:cNvSpPr/>
            <p:nvPr/>
          </p:nvSpPr>
          <p:spPr>
            <a:xfrm>
              <a:off x="599209" y="1721556"/>
              <a:ext cx="2921000" cy="1848556"/>
            </a:xfrm>
            <a:prstGeom prst="ellipse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231714" y="1758542"/>
              <a:ext cx="3634317" cy="20356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 Narrow"/>
                  <a:ea typeface="ＭＳ Ｐゴシック" charset="-128"/>
                  <a:cs typeface="Arial Narrow"/>
                </a:rPr>
                <a:t> train classification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 Narrow"/>
                  <a:ea typeface="ＭＳ Ｐゴシック" charset="-128"/>
                  <a:cs typeface="Arial Narrow"/>
                </a:rPr>
                <a:t>model X in the lab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</p:grp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63961"/>
            <a:ext cx="1434856" cy="2555839"/>
          </a:xfrm>
          <a:prstGeom prst="rect">
            <a:avLst/>
          </a:prstGeom>
        </p:spPr>
      </p:pic>
      <p:sp>
        <p:nvSpPr>
          <p:cNvPr id="20" name="Curved Down Arrow 19"/>
          <p:cNvSpPr/>
          <p:nvPr/>
        </p:nvSpPr>
        <p:spPr>
          <a:xfrm rot="919913">
            <a:off x="3107347" y="2506507"/>
            <a:ext cx="4039908" cy="493891"/>
          </a:xfrm>
          <a:prstGeom prst="curvedDownArrow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5000" y="2430589"/>
            <a:ext cx="3657600" cy="45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E46C0A"/>
                </a:solidFill>
                <a:latin typeface="Arial Narrow"/>
                <a:ea typeface="ＭＳ Ｐゴシック" charset="-128"/>
                <a:cs typeface="Arial Narrow"/>
              </a:rPr>
              <a:t>deploy classifier 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97650" y="3643245"/>
            <a:ext cx="2752863" cy="1804737"/>
          </a:xfrm>
          <a:prstGeom prst="ellips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Down Arrow 24"/>
          <p:cNvSpPr/>
          <p:nvPr/>
        </p:nvSpPr>
        <p:spPr>
          <a:xfrm rot="428026" flipV="1">
            <a:off x="2673560" y="5651083"/>
            <a:ext cx="3984592" cy="625683"/>
          </a:xfrm>
          <a:prstGeom prst="curvedDownArrow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95600" y="5239965"/>
            <a:ext cx="3657600" cy="779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95B3D7"/>
                </a:solidFill>
                <a:latin typeface="Arial Narrow"/>
                <a:ea typeface="ＭＳ Ｐゴシック" charset="-128"/>
                <a:cs typeface="Arial Narrow"/>
              </a:rPr>
              <a:t>deploy classifier X’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95B3D7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1691440" y="1558229"/>
            <a:ext cx="5623760" cy="3952802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Narrow"/>
                <a:cs typeface="Arial Narrow"/>
              </a:rPr>
              <a:t>a fully supervised approach doesn’t scale!</a:t>
            </a:r>
            <a:endParaRPr lang="en-US" sz="3200" b="1" dirty="0">
              <a:latin typeface="Arial Narrow"/>
              <a:cs typeface="Arial Narrow"/>
            </a:endParaRPr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648200" y="1371600"/>
            <a:ext cx="4343400" cy="792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mobile phone sensing today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3581400"/>
            <a:ext cx="3425121" cy="1859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95B3D7"/>
                </a:solidFill>
                <a:latin typeface="Arial Narrow"/>
                <a:ea typeface="ＭＳ Ｐゴシック" charset="-128"/>
                <a:cs typeface="Arial Narrow"/>
              </a:rPr>
              <a:t>train classification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95B3D7"/>
                </a:solidFill>
                <a:latin typeface="Arial Narrow"/>
                <a:ea typeface="ＭＳ Ｐゴシック" charset="-128"/>
                <a:cs typeface="Arial Narrow"/>
              </a:rPr>
              <a:t>model X’ in the 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 smtClean="0"/>
          </a:p>
        </p:txBody>
      </p:sp>
      <p:sp>
        <p:nvSpPr>
          <p:cNvPr id="86019" name="Content Placeholder 4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1249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Narrow"/>
                <a:cs typeface="Arial Narrow"/>
              </a:rPr>
              <a:t>	      a same classifier does not scale to multiple   			  environments (e.g., quiet and noisy </a:t>
            </a:r>
            <a:r>
              <a:rPr lang="en-US" dirty="0" err="1" smtClean="0">
                <a:latin typeface="Arial Narrow"/>
                <a:cs typeface="Arial Narrow"/>
              </a:rPr>
              <a:t>env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67000"/>
            <a:ext cx="3416300" cy="2523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 smtClean="0"/>
          </a:p>
        </p:txBody>
      </p:sp>
      <p:sp>
        <p:nvSpPr>
          <p:cNvPr id="86019" name="Content Placeholder 4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1249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Narrow"/>
                <a:cs typeface="Arial Narrow"/>
              </a:rPr>
              <a:t>	      a same classifier does not scale to multiple   			  environments (e.g., quiet and noisy </a:t>
            </a:r>
            <a:r>
              <a:rPr lang="en-US" dirty="0" err="1" smtClean="0">
                <a:latin typeface="Arial Narrow"/>
                <a:cs typeface="Arial Narrow"/>
              </a:rPr>
              <a:t>env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7000"/>
            <a:ext cx="3416300" cy="2523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0" y="3124200"/>
            <a:ext cx="341630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 smtClean="0"/>
          </a:p>
        </p:txBody>
      </p:sp>
      <p:sp>
        <p:nvSpPr>
          <p:cNvPr id="86019" name="Content Placeholder 4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1249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Narrow"/>
                <a:cs typeface="Arial Narrow"/>
              </a:rPr>
              <a:t>	      a same classifier does not scale to multiple   			  environments (e.g., quiet and noisy </a:t>
            </a:r>
            <a:r>
              <a:rPr lang="en-US" dirty="0" err="1" smtClean="0">
                <a:latin typeface="Arial Narrow"/>
                <a:cs typeface="Arial Narrow"/>
              </a:rPr>
              <a:t>env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7000"/>
            <a:ext cx="3416300" cy="2523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0" y="3124200"/>
            <a:ext cx="3416300" cy="256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50" y="3810000"/>
            <a:ext cx="3416300" cy="2275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 smtClean="0"/>
          </a:p>
        </p:txBody>
      </p:sp>
      <p:sp>
        <p:nvSpPr>
          <p:cNvPr id="86019" name="Content Placeholder 4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1249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 Narrow"/>
                <a:cs typeface="Arial Narrow"/>
              </a:rPr>
              <a:t>	      a same classifier does not scale to multiple   			  environments (e.g., quiet and noisy </a:t>
            </a:r>
            <a:r>
              <a:rPr lang="en-US" dirty="0" err="1" smtClean="0">
                <a:latin typeface="Arial Narrow"/>
                <a:cs typeface="Arial Narrow"/>
              </a:rPr>
              <a:t>env</a:t>
            </a:r>
            <a:r>
              <a:rPr lang="en-US" dirty="0" smtClean="0">
                <a:latin typeface="Arial Narrow"/>
                <a:cs typeface="Arial Narrow"/>
              </a:rPr>
              <a:t>)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7000"/>
            <a:ext cx="3416300" cy="2523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0" y="3124200"/>
            <a:ext cx="3416300" cy="2562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50" y="3810000"/>
            <a:ext cx="3416300" cy="22753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90600" y="2219079"/>
            <a:ext cx="6965950" cy="29625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 Narrow"/>
                <a:cs typeface="Arial Narrow"/>
              </a:rPr>
              <a:t>darwin</a:t>
            </a:r>
            <a:r>
              <a:rPr lang="en-US" sz="3600" dirty="0" smtClean="0">
                <a:latin typeface="Arial Narrow"/>
                <a:cs typeface="Arial Narrow"/>
              </a:rPr>
              <a:t> creates new classification models transparently from the user</a:t>
            </a:r>
          </a:p>
          <a:p>
            <a:pPr algn="ctr"/>
            <a:r>
              <a:rPr lang="en-US" sz="3600" dirty="0" smtClean="0">
                <a:latin typeface="Arial Narrow"/>
                <a:cs typeface="Arial Narrow"/>
              </a:rPr>
              <a:t>(classification model </a:t>
            </a:r>
            <a:r>
              <a:rPr lang="en-US" sz="3600" b="1" i="1" dirty="0" smtClean="0">
                <a:latin typeface="Arial Narrow"/>
                <a:cs typeface="Arial Narrow"/>
              </a:rPr>
              <a:t>evolution</a:t>
            </a:r>
            <a:r>
              <a:rPr lang="en-US" sz="3600" dirty="0" smtClean="0">
                <a:latin typeface="Arial Narrow"/>
                <a:cs typeface="Arial Narrow"/>
              </a:rPr>
              <a:t>)</a:t>
            </a:r>
            <a:endParaRPr lang="en-US" sz="3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066800" y="1573525"/>
            <a:ext cx="6728190" cy="5014709"/>
            <a:chOff x="1066800" y="1246118"/>
            <a:chExt cx="6728190" cy="5014709"/>
          </a:xfrm>
        </p:grpSpPr>
        <p:pic>
          <p:nvPicPr>
            <p:cNvPr id="22" name="Picture 21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4617" y="5042446"/>
              <a:ext cx="502383" cy="927646"/>
            </a:xfrm>
            <a:prstGeom prst="rect">
              <a:avLst/>
            </a:prstGeom>
          </p:spPr>
        </p:pic>
        <p:pic>
          <p:nvPicPr>
            <p:cNvPr id="25" name="Picture 24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1246118"/>
              <a:ext cx="609600" cy="1085850"/>
            </a:xfrm>
            <a:prstGeom prst="rect">
              <a:avLst/>
            </a:prstGeom>
          </p:spPr>
        </p:pic>
        <p:pic>
          <p:nvPicPr>
            <p:cNvPr id="26" name="Picture 25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869089"/>
              <a:ext cx="609600" cy="1085850"/>
            </a:xfrm>
            <a:prstGeom prst="rect">
              <a:avLst/>
            </a:prstGeom>
          </p:spPr>
        </p:pic>
        <p:pic>
          <p:nvPicPr>
            <p:cNvPr id="27" name="Picture 26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5390" y="3571875"/>
              <a:ext cx="609600" cy="1085850"/>
            </a:xfrm>
            <a:prstGeom prst="rect">
              <a:avLst/>
            </a:prstGeom>
          </p:spPr>
        </p:pic>
        <p:pic>
          <p:nvPicPr>
            <p:cNvPr id="29" name="Picture 28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5174977"/>
              <a:ext cx="609600" cy="1085850"/>
            </a:xfrm>
            <a:prstGeom prst="rect">
              <a:avLst/>
            </a:prstGeom>
          </p:spPr>
        </p:pic>
        <p:pic>
          <p:nvPicPr>
            <p:cNvPr id="31" name="Picture 30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399" y="4884242"/>
              <a:ext cx="609600" cy="1085850"/>
            </a:xfrm>
            <a:prstGeom prst="rect">
              <a:avLst/>
            </a:prstGeom>
          </p:spPr>
        </p:pic>
        <p:pic>
          <p:nvPicPr>
            <p:cNvPr id="34" name="Picture 33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391" y="1789043"/>
              <a:ext cx="1217664" cy="687110"/>
            </a:xfrm>
            <a:prstGeom prst="rect">
              <a:avLst/>
            </a:prstGeom>
          </p:spPr>
        </p:pic>
      </p:grpSp>
      <p:grpSp>
        <p:nvGrpSpPr>
          <p:cNvPr id="3" name="Group 64"/>
          <p:cNvGrpSpPr/>
          <p:nvPr/>
        </p:nvGrpSpPr>
        <p:grpSpPr>
          <a:xfrm>
            <a:off x="228600" y="1337860"/>
            <a:ext cx="7793454" cy="5250374"/>
            <a:chOff x="304800" y="1010453"/>
            <a:chExt cx="7793454" cy="5250374"/>
          </a:xfrm>
        </p:grpSpPr>
        <p:pic>
          <p:nvPicPr>
            <p:cNvPr id="8" name="Picture 7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571875"/>
              <a:ext cx="1217664" cy="687110"/>
            </a:xfrm>
            <a:prstGeom prst="rect">
              <a:avLst/>
            </a:prstGeom>
          </p:spPr>
        </p:pic>
        <p:pic>
          <p:nvPicPr>
            <p:cNvPr id="10" name="Picture 9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1010453"/>
              <a:ext cx="609600" cy="1085850"/>
            </a:xfrm>
            <a:prstGeom prst="rect">
              <a:avLst/>
            </a:prstGeom>
          </p:spPr>
        </p:pic>
        <p:pic>
          <p:nvPicPr>
            <p:cNvPr id="24" name="Picture 23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941443"/>
              <a:ext cx="502383" cy="927646"/>
            </a:xfrm>
            <a:prstGeom prst="rect">
              <a:avLst/>
            </a:prstGeom>
          </p:spPr>
        </p:pic>
        <p:pic>
          <p:nvPicPr>
            <p:cNvPr id="28" name="Picture 27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590" y="1783239"/>
              <a:ext cx="609600" cy="1085850"/>
            </a:xfrm>
            <a:prstGeom prst="rect">
              <a:avLst/>
            </a:prstGeom>
          </p:spPr>
        </p:pic>
        <p:pic>
          <p:nvPicPr>
            <p:cNvPr id="30" name="Picture 29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5174977"/>
              <a:ext cx="609600" cy="1085850"/>
            </a:xfrm>
            <a:prstGeom prst="rect">
              <a:avLst/>
            </a:prstGeom>
          </p:spPr>
        </p:pic>
        <p:pic>
          <p:nvPicPr>
            <p:cNvPr id="35" name="Picture 34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0543" y="5374347"/>
              <a:ext cx="1217664" cy="687110"/>
            </a:xfrm>
            <a:prstGeom prst="rect">
              <a:avLst/>
            </a:prstGeom>
          </p:spPr>
        </p:pic>
        <p:pic>
          <p:nvPicPr>
            <p:cNvPr id="37" name="Picture 36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0590" y="4540687"/>
              <a:ext cx="1217664" cy="687110"/>
            </a:xfrm>
            <a:prstGeom prst="rect">
              <a:avLst/>
            </a:prstGeom>
          </p:spPr>
        </p:pic>
      </p:grpSp>
      <p:grpSp>
        <p:nvGrpSpPr>
          <p:cNvPr id="4" name="Group 65"/>
          <p:cNvGrpSpPr/>
          <p:nvPr/>
        </p:nvGrpSpPr>
        <p:grpSpPr>
          <a:xfrm>
            <a:off x="1227625" y="1241807"/>
            <a:ext cx="7078175" cy="5241226"/>
            <a:chOff x="1120408" y="861397"/>
            <a:chExt cx="7078175" cy="5241226"/>
          </a:xfrm>
        </p:grpSpPr>
        <p:pic>
          <p:nvPicPr>
            <p:cNvPr id="5" name="Picture 4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8207" y="1632480"/>
              <a:ext cx="502383" cy="927646"/>
            </a:xfrm>
            <a:prstGeom prst="rect">
              <a:avLst/>
            </a:prstGeom>
          </p:spPr>
        </p:pic>
        <p:pic>
          <p:nvPicPr>
            <p:cNvPr id="20" name="Picture 19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6200" y="2590800"/>
              <a:ext cx="502383" cy="927646"/>
            </a:xfrm>
            <a:prstGeom prst="rect">
              <a:avLst/>
            </a:prstGeom>
          </p:spPr>
        </p:pic>
        <p:pic>
          <p:nvPicPr>
            <p:cNvPr id="21" name="Picture 20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7016" y="5174977"/>
              <a:ext cx="502383" cy="927646"/>
            </a:xfrm>
            <a:prstGeom prst="rect">
              <a:avLst/>
            </a:prstGeom>
          </p:spPr>
        </p:pic>
        <p:pic>
          <p:nvPicPr>
            <p:cNvPr id="23" name="Picture 22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408" y="4114800"/>
              <a:ext cx="502383" cy="927646"/>
            </a:xfrm>
            <a:prstGeom prst="rect">
              <a:avLst/>
            </a:prstGeom>
          </p:spPr>
        </p:pic>
        <p:pic>
          <p:nvPicPr>
            <p:cNvPr id="32" name="Picture 31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8184" y="1705778"/>
              <a:ext cx="1217664" cy="687110"/>
            </a:xfrm>
            <a:prstGeom prst="rect">
              <a:avLst/>
            </a:prstGeom>
          </p:spPr>
        </p:pic>
        <p:pic>
          <p:nvPicPr>
            <p:cNvPr id="33" name="Picture 32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408" y="5071958"/>
              <a:ext cx="1217664" cy="687110"/>
            </a:xfrm>
            <a:prstGeom prst="rect">
              <a:avLst/>
            </a:prstGeom>
          </p:spPr>
        </p:pic>
        <p:pic>
          <p:nvPicPr>
            <p:cNvPr id="36" name="Picture 35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5415513"/>
              <a:ext cx="1217664" cy="687110"/>
            </a:xfrm>
            <a:prstGeom prst="rect">
              <a:avLst/>
            </a:prstGeom>
          </p:spPr>
        </p:pic>
        <p:pic>
          <p:nvPicPr>
            <p:cNvPr id="38" name="Picture 37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5817" y="861397"/>
              <a:ext cx="502383" cy="927646"/>
            </a:xfrm>
            <a:prstGeom prst="rect">
              <a:avLst/>
            </a:prstGeom>
          </p:spPr>
        </p:pic>
      </p:grpSp>
      <p:grpSp>
        <p:nvGrpSpPr>
          <p:cNvPr id="9" name="Group 73"/>
          <p:cNvGrpSpPr/>
          <p:nvPr/>
        </p:nvGrpSpPr>
        <p:grpSpPr>
          <a:xfrm>
            <a:off x="762768" y="1435695"/>
            <a:ext cx="7944318" cy="5193705"/>
            <a:chOff x="762768" y="1108288"/>
            <a:chExt cx="7944318" cy="5193705"/>
          </a:xfrm>
        </p:grpSpPr>
        <p:grpSp>
          <p:nvGrpSpPr>
            <p:cNvPr id="11" name="Group 71"/>
            <p:cNvGrpSpPr/>
            <p:nvPr/>
          </p:nvGrpSpPr>
          <p:grpSpPr>
            <a:xfrm>
              <a:off x="2667000" y="1108288"/>
              <a:ext cx="6040086" cy="5193705"/>
              <a:chOff x="2667000" y="1108288"/>
              <a:chExt cx="6040086" cy="5193705"/>
            </a:xfrm>
          </p:grpSpPr>
          <p:pic>
            <p:nvPicPr>
              <p:cNvPr id="67" name="Picture 66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3434" y="1108288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68" name="Picture 67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38999" y="223747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0" name="Picture 69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7000" y="537434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1" name="Picture 70" descr="n900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422" y="3267829"/>
                <a:ext cx="1217664" cy="687110"/>
              </a:xfrm>
              <a:prstGeom prst="rect">
                <a:avLst/>
              </a:prstGeom>
            </p:spPr>
          </p:pic>
        </p:grpSp>
        <p:pic>
          <p:nvPicPr>
            <p:cNvPr id="73" name="Picture 72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768" y="2392888"/>
              <a:ext cx="1217664" cy="687110"/>
            </a:xfrm>
            <a:prstGeom prst="rect">
              <a:avLst/>
            </a:prstGeom>
          </p:spPr>
        </p:pic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 smtClean="0"/>
          </a:p>
        </p:txBody>
      </p:sp>
      <p:sp>
        <p:nvSpPr>
          <p:cNvPr id="40" name="Content Placeholder 4"/>
          <p:cNvSpPr>
            <a:spLocks noGrp="1"/>
          </p:cNvSpPr>
          <p:nvPr>
            <p:ph idx="1"/>
          </p:nvPr>
        </p:nvSpPr>
        <p:spPr>
          <a:xfrm>
            <a:off x="2118665" y="3398837"/>
            <a:ext cx="4724400" cy="1249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Arial Narrow"/>
                <a:cs typeface="Arial Narrow"/>
              </a:rPr>
              <a:t>ability for an application to</a:t>
            </a:r>
          </a:p>
          <a:p>
            <a:pPr algn="ctr">
              <a:buNone/>
            </a:pPr>
            <a:r>
              <a:rPr lang="en-US" sz="2800" dirty="0" smtClean="0">
                <a:latin typeface="Arial Narrow"/>
                <a:cs typeface="Arial Narrow"/>
              </a:rPr>
              <a:t>rapidly scale to many devices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980433" y="2424504"/>
            <a:ext cx="5258566" cy="2993156"/>
            <a:chOff x="1980433" y="2424504"/>
            <a:chExt cx="5258566" cy="2993156"/>
          </a:xfrm>
        </p:grpSpPr>
        <p:cxnSp>
          <p:nvCxnSpPr>
            <p:cNvPr id="62" name="Straight Arrow Connector 61"/>
            <p:cNvCxnSpPr/>
            <p:nvPr/>
          </p:nvCxnSpPr>
          <p:spPr>
            <a:xfrm rot="16200000" flipH="1">
              <a:off x="4098735" y="5030329"/>
              <a:ext cx="769460" cy="520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0800000">
              <a:off x="1980433" y="3981629"/>
              <a:ext cx="464857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552405" y="3897268"/>
              <a:ext cx="686594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 flipV="1">
              <a:off x="2972517" y="2946900"/>
              <a:ext cx="393731" cy="38100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6200000" flipH="1">
              <a:off x="5580495" y="4707300"/>
              <a:ext cx="477304" cy="36069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V="1">
              <a:off x="2971800" y="4692074"/>
              <a:ext cx="668756" cy="29305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5625401" y="2940536"/>
              <a:ext cx="608832" cy="31177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 flipH="1" flipV="1">
              <a:off x="4109407" y="2810103"/>
              <a:ext cx="772786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an-evolution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473075"/>
            <a:ext cx="9066136" cy="623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066800" y="1573525"/>
            <a:ext cx="6728190" cy="5014709"/>
            <a:chOff x="1066800" y="1246118"/>
            <a:chExt cx="6728190" cy="5014709"/>
          </a:xfrm>
        </p:grpSpPr>
        <p:pic>
          <p:nvPicPr>
            <p:cNvPr id="22" name="Picture 21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4617" y="5042446"/>
              <a:ext cx="502383" cy="927646"/>
            </a:xfrm>
            <a:prstGeom prst="rect">
              <a:avLst/>
            </a:prstGeom>
          </p:spPr>
        </p:pic>
        <p:pic>
          <p:nvPicPr>
            <p:cNvPr id="25" name="Picture 24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1246118"/>
              <a:ext cx="609600" cy="1085850"/>
            </a:xfrm>
            <a:prstGeom prst="rect">
              <a:avLst/>
            </a:prstGeom>
          </p:spPr>
        </p:pic>
        <p:pic>
          <p:nvPicPr>
            <p:cNvPr id="26" name="Picture 25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869089"/>
              <a:ext cx="609600" cy="1085850"/>
            </a:xfrm>
            <a:prstGeom prst="rect">
              <a:avLst/>
            </a:prstGeom>
          </p:spPr>
        </p:pic>
        <p:pic>
          <p:nvPicPr>
            <p:cNvPr id="27" name="Picture 26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5390" y="3571875"/>
              <a:ext cx="609600" cy="1085850"/>
            </a:xfrm>
            <a:prstGeom prst="rect">
              <a:avLst/>
            </a:prstGeom>
          </p:spPr>
        </p:pic>
        <p:pic>
          <p:nvPicPr>
            <p:cNvPr id="29" name="Picture 28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5174977"/>
              <a:ext cx="609600" cy="1085850"/>
            </a:xfrm>
            <a:prstGeom prst="rect">
              <a:avLst/>
            </a:prstGeom>
          </p:spPr>
        </p:pic>
        <p:pic>
          <p:nvPicPr>
            <p:cNvPr id="31" name="Picture 30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399" y="4884242"/>
              <a:ext cx="609600" cy="1085850"/>
            </a:xfrm>
            <a:prstGeom prst="rect">
              <a:avLst/>
            </a:prstGeom>
          </p:spPr>
        </p:pic>
        <p:pic>
          <p:nvPicPr>
            <p:cNvPr id="34" name="Picture 33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391" y="1789043"/>
              <a:ext cx="1217664" cy="687110"/>
            </a:xfrm>
            <a:prstGeom prst="rect">
              <a:avLst/>
            </a:prstGeom>
          </p:spPr>
        </p:pic>
      </p:grpSp>
      <p:grpSp>
        <p:nvGrpSpPr>
          <p:cNvPr id="3" name="Group 64"/>
          <p:cNvGrpSpPr/>
          <p:nvPr/>
        </p:nvGrpSpPr>
        <p:grpSpPr>
          <a:xfrm>
            <a:off x="228600" y="1337860"/>
            <a:ext cx="7793454" cy="5250374"/>
            <a:chOff x="304800" y="1010453"/>
            <a:chExt cx="7793454" cy="5250374"/>
          </a:xfrm>
        </p:grpSpPr>
        <p:pic>
          <p:nvPicPr>
            <p:cNvPr id="8" name="Picture 7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571875"/>
              <a:ext cx="1217664" cy="687110"/>
            </a:xfrm>
            <a:prstGeom prst="rect">
              <a:avLst/>
            </a:prstGeom>
          </p:spPr>
        </p:pic>
        <p:pic>
          <p:nvPicPr>
            <p:cNvPr id="10" name="Picture 9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1010453"/>
              <a:ext cx="609600" cy="1085850"/>
            </a:xfrm>
            <a:prstGeom prst="rect">
              <a:avLst/>
            </a:prstGeom>
          </p:spPr>
        </p:pic>
        <p:pic>
          <p:nvPicPr>
            <p:cNvPr id="24" name="Picture 23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941443"/>
              <a:ext cx="502383" cy="927646"/>
            </a:xfrm>
            <a:prstGeom prst="rect">
              <a:avLst/>
            </a:prstGeom>
          </p:spPr>
        </p:pic>
        <p:pic>
          <p:nvPicPr>
            <p:cNvPr id="28" name="Picture 27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590" y="1783239"/>
              <a:ext cx="609600" cy="1085850"/>
            </a:xfrm>
            <a:prstGeom prst="rect">
              <a:avLst/>
            </a:prstGeom>
          </p:spPr>
        </p:pic>
        <p:pic>
          <p:nvPicPr>
            <p:cNvPr id="30" name="Picture 29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5174977"/>
              <a:ext cx="609600" cy="1085850"/>
            </a:xfrm>
            <a:prstGeom prst="rect">
              <a:avLst/>
            </a:prstGeom>
          </p:spPr>
        </p:pic>
        <p:pic>
          <p:nvPicPr>
            <p:cNvPr id="35" name="Picture 34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0543" y="5374347"/>
              <a:ext cx="1217664" cy="687110"/>
            </a:xfrm>
            <a:prstGeom prst="rect">
              <a:avLst/>
            </a:prstGeom>
          </p:spPr>
        </p:pic>
        <p:pic>
          <p:nvPicPr>
            <p:cNvPr id="37" name="Picture 36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0590" y="4540687"/>
              <a:ext cx="1217664" cy="687110"/>
            </a:xfrm>
            <a:prstGeom prst="rect">
              <a:avLst/>
            </a:prstGeom>
          </p:spPr>
        </p:pic>
      </p:grpSp>
      <p:grpSp>
        <p:nvGrpSpPr>
          <p:cNvPr id="4" name="Group 65"/>
          <p:cNvGrpSpPr/>
          <p:nvPr/>
        </p:nvGrpSpPr>
        <p:grpSpPr>
          <a:xfrm>
            <a:off x="1227625" y="1241807"/>
            <a:ext cx="7078175" cy="5241226"/>
            <a:chOff x="1120408" y="861397"/>
            <a:chExt cx="7078175" cy="5241226"/>
          </a:xfrm>
        </p:grpSpPr>
        <p:pic>
          <p:nvPicPr>
            <p:cNvPr id="5" name="Picture 4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8207" y="1632480"/>
              <a:ext cx="502383" cy="927646"/>
            </a:xfrm>
            <a:prstGeom prst="rect">
              <a:avLst/>
            </a:prstGeom>
          </p:spPr>
        </p:pic>
        <p:pic>
          <p:nvPicPr>
            <p:cNvPr id="20" name="Picture 19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6200" y="2590800"/>
              <a:ext cx="502383" cy="927646"/>
            </a:xfrm>
            <a:prstGeom prst="rect">
              <a:avLst/>
            </a:prstGeom>
          </p:spPr>
        </p:pic>
        <p:pic>
          <p:nvPicPr>
            <p:cNvPr id="21" name="Picture 20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7016" y="5174977"/>
              <a:ext cx="502383" cy="927646"/>
            </a:xfrm>
            <a:prstGeom prst="rect">
              <a:avLst/>
            </a:prstGeom>
          </p:spPr>
        </p:pic>
        <p:pic>
          <p:nvPicPr>
            <p:cNvPr id="23" name="Picture 22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408" y="4114800"/>
              <a:ext cx="502383" cy="927646"/>
            </a:xfrm>
            <a:prstGeom prst="rect">
              <a:avLst/>
            </a:prstGeom>
          </p:spPr>
        </p:pic>
        <p:pic>
          <p:nvPicPr>
            <p:cNvPr id="32" name="Picture 31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8184" y="1705778"/>
              <a:ext cx="1217664" cy="687110"/>
            </a:xfrm>
            <a:prstGeom prst="rect">
              <a:avLst/>
            </a:prstGeom>
          </p:spPr>
        </p:pic>
        <p:pic>
          <p:nvPicPr>
            <p:cNvPr id="33" name="Picture 32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408" y="5071958"/>
              <a:ext cx="1217664" cy="687110"/>
            </a:xfrm>
            <a:prstGeom prst="rect">
              <a:avLst/>
            </a:prstGeom>
          </p:spPr>
        </p:pic>
        <p:pic>
          <p:nvPicPr>
            <p:cNvPr id="36" name="Picture 35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5415513"/>
              <a:ext cx="1217664" cy="687110"/>
            </a:xfrm>
            <a:prstGeom prst="rect">
              <a:avLst/>
            </a:prstGeom>
          </p:spPr>
        </p:pic>
        <p:pic>
          <p:nvPicPr>
            <p:cNvPr id="38" name="Picture 37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5817" y="861397"/>
              <a:ext cx="502383" cy="927646"/>
            </a:xfrm>
            <a:prstGeom prst="rect">
              <a:avLst/>
            </a:prstGeom>
          </p:spPr>
        </p:pic>
      </p:grpSp>
      <p:grpSp>
        <p:nvGrpSpPr>
          <p:cNvPr id="9" name="Group 73"/>
          <p:cNvGrpSpPr/>
          <p:nvPr/>
        </p:nvGrpSpPr>
        <p:grpSpPr>
          <a:xfrm>
            <a:off x="762768" y="1435695"/>
            <a:ext cx="7944318" cy="5193705"/>
            <a:chOff x="762768" y="1108288"/>
            <a:chExt cx="7944318" cy="5193705"/>
          </a:xfrm>
        </p:grpSpPr>
        <p:grpSp>
          <p:nvGrpSpPr>
            <p:cNvPr id="11" name="Group 71"/>
            <p:cNvGrpSpPr/>
            <p:nvPr/>
          </p:nvGrpSpPr>
          <p:grpSpPr>
            <a:xfrm>
              <a:off x="2667000" y="1108288"/>
              <a:ext cx="6040086" cy="5193705"/>
              <a:chOff x="2667000" y="1108288"/>
              <a:chExt cx="6040086" cy="5193705"/>
            </a:xfrm>
          </p:grpSpPr>
          <p:pic>
            <p:nvPicPr>
              <p:cNvPr id="67" name="Picture 66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3434" y="1108288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68" name="Picture 67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38999" y="223747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0" name="Picture 69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7000" y="537434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1" name="Picture 70" descr="n900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422" y="3267829"/>
                <a:ext cx="1217664" cy="687110"/>
              </a:xfrm>
              <a:prstGeom prst="rect">
                <a:avLst/>
              </a:prstGeom>
            </p:spPr>
          </p:pic>
        </p:grpSp>
        <p:pic>
          <p:nvPicPr>
            <p:cNvPr id="73" name="Picture 72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768" y="2392888"/>
              <a:ext cx="1217664" cy="687110"/>
            </a:xfrm>
            <a:prstGeom prst="rect">
              <a:avLst/>
            </a:prstGeom>
          </p:spPr>
        </p:pic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 smtClean="0"/>
          </a:p>
        </p:txBody>
      </p:sp>
      <p:sp>
        <p:nvSpPr>
          <p:cNvPr id="40" name="Content Placeholder 4"/>
          <p:cNvSpPr>
            <a:spLocks noGrp="1"/>
          </p:cNvSpPr>
          <p:nvPr>
            <p:ph idx="1"/>
          </p:nvPr>
        </p:nvSpPr>
        <p:spPr>
          <a:xfrm>
            <a:off x="2118665" y="3398837"/>
            <a:ext cx="4724400" cy="1249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>
                <a:latin typeface="Arial Narrow"/>
                <a:cs typeface="Arial Narrow"/>
              </a:rPr>
              <a:t>ability for an application to</a:t>
            </a:r>
          </a:p>
          <a:p>
            <a:pPr algn="ctr">
              <a:buNone/>
            </a:pPr>
            <a:r>
              <a:rPr lang="en-US" sz="2800" dirty="0" smtClean="0">
                <a:latin typeface="Arial Narrow"/>
                <a:cs typeface="Arial Narrow"/>
              </a:rPr>
              <a:t>rapidly scale to many devices</a:t>
            </a:r>
          </a:p>
        </p:txBody>
      </p:sp>
      <p:grpSp>
        <p:nvGrpSpPr>
          <p:cNvPr id="12" name="Group 60"/>
          <p:cNvGrpSpPr/>
          <p:nvPr/>
        </p:nvGrpSpPr>
        <p:grpSpPr>
          <a:xfrm>
            <a:off x="1980433" y="2424504"/>
            <a:ext cx="5258566" cy="2993156"/>
            <a:chOff x="1980433" y="2424504"/>
            <a:chExt cx="5258566" cy="2993156"/>
          </a:xfrm>
        </p:grpSpPr>
        <p:cxnSp>
          <p:nvCxnSpPr>
            <p:cNvPr id="62" name="Straight Arrow Connector 61"/>
            <p:cNvCxnSpPr/>
            <p:nvPr/>
          </p:nvCxnSpPr>
          <p:spPr>
            <a:xfrm rot="16200000" flipH="1">
              <a:off x="4098735" y="5030329"/>
              <a:ext cx="769460" cy="520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10800000">
              <a:off x="1980433" y="3981629"/>
              <a:ext cx="464857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552405" y="3897268"/>
              <a:ext cx="686594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16200000" flipV="1">
              <a:off x="2972517" y="2946900"/>
              <a:ext cx="393731" cy="38100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rot="16200000" flipH="1">
              <a:off x="5580495" y="4707300"/>
              <a:ext cx="477304" cy="360693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rot="10800000" flipV="1">
              <a:off x="2971800" y="4692074"/>
              <a:ext cx="668756" cy="29305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5625401" y="2940536"/>
              <a:ext cx="608832" cy="31177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rot="5400000" flipH="1" flipV="1">
              <a:off x="4109407" y="2810103"/>
              <a:ext cx="772786" cy="1588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/>
          <p:cNvSpPr/>
          <p:nvPr/>
        </p:nvSpPr>
        <p:spPr>
          <a:xfrm>
            <a:off x="990600" y="2295869"/>
            <a:ext cx="6965950" cy="20475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 Narrow"/>
                <a:cs typeface="Arial Narrow"/>
              </a:rPr>
              <a:t>darwin</a:t>
            </a:r>
            <a:r>
              <a:rPr lang="en-US" sz="3600" dirty="0" smtClean="0">
                <a:latin typeface="Arial Narrow"/>
                <a:cs typeface="Arial Narrow"/>
              </a:rPr>
              <a:t> re-uses classification models when possible</a:t>
            </a:r>
          </a:p>
          <a:p>
            <a:pPr algn="ctr"/>
            <a:r>
              <a:rPr lang="en-US" sz="3600" dirty="0" smtClean="0">
                <a:latin typeface="Arial Narrow"/>
                <a:cs typeface="Arial Narrow"/>
              </a:rPr>
              <a:t>(classification model </a:t>
            </a:r>
            <a:r>
              <a:rPr lang="en-US" sz="3600" b="1" i="1" dirty="0" smtClean="0">
                <a:latin typeface="Arial Narrow"/>
                <a:cs typeface="Arial Narrow"/>
              </a:rPr>
              <a:t>pooling</a:t>
            </a:r>
            <a:r>
              <a:rPr lang="en-US" sz="3600" dirty="0" smtClean="0">
                <a:latin typeface="Arial Narrow"/>
                <a:cs typeface="Arial Narrow"/>
              </a:rPr>
              <a:t>)</a:t>
            </a:r>
            <a:endParaRPr lang="en-US" sz="3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066800" y="1573525"/>
            <a:ext cx="6728190" cy="5014709"/>
            <a:chOff x="1066800" y="1246118"/>
            <a:chExt cx="6728190" cy="5014709"/>
          </a:xfrm>
        </p:grpSpPr>
        <p:pic>
          <p:nvPicPr>
            <p:cNvPr id="22" name="Picture 21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4617" y="5042446"/>
              <a:ext cx="502383" cy="927646"/>
            </a:xfrm>
            <a:prstGeom prst="rect">
              <a:avLst/>
            </a:prstGeom>
          </p:spPr>
        </p:pic>
        <p:pic>
          <p:nvPicPr>
            <p:cNvPr id="25" name="Picture 24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1246118"/>
              <a:ext cx="609600" cy="1085850"/>
            </a:xfrm>
            <a:prstGeom prst="rect">
              <a:avLst/>
            </a:prstGeom>
          </p:spPr>
        </p:pic>
        <p:pic>
          <p:nvPicPr>
            <p:cNvPr id="26" name="Picture 25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869089"/>
              <a:ext cx="609600" cy="1085850"/>
            </a:xfrm>
            <a:prstGeom prst="rect">
              <a:avLst/>
            </a:prstGeom>
          </p:spPr>
        </p:pic>
        <p:pic>
          <p:nvPicPr>
            <p:cNvPr id="27" name="Picture 26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5390" y="3571875"/>
              <a:ext cx="609600" cy="1085850"/>
            </a:xfrm>
            <a:prstGeom prst="rect">
              <a:avLst/>
            </a:prstGeom>
          </p:spPr>
        </p:pic>
        <p:pic>
          <p:nvPicPr>
            <p:cNvPr id="29" name="Picture 28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5174977"/>
              <a:ext cx="609600" cy="1085850"/>
            </a:xfrm>
            <a:prstGeom prst="rect">
              <a:avLst/>
            </a:prstGeom>
          </p:spPr>
        </p:pic>
        <p:pic>
          <p:nvPicPr>
            <p:cNvPr id="31" name="Picture 30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399" y="4884242"/>
              <a:ext cx="609600" cy="1085850"/>
            </a:xfrm>
            <a:prstGeom prst="rect">
              <a:avLst/>
            </a:prstGeom>
          </p:spPr>
        </p:pic>
        <p:pic>
          <p:nvPicPr>
            <p:cNvPr id="34" name="Picture 33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391" y="1789043"/>
              <a:ext cx="1217664" cy="687110"/>
            </a:xfrm>
            <a:prstGeom prst="rect">
              <a:avLst/>
            </a:prstGeom>
          </p:spPr>
        </p:pic>
      </p:grpSp>
      <p:grpSp>
        <p:nvGrpSpPr>
          <p:cNvPr id="3" name="Group 64"/>
          <p:cNvGrpSpPr/>
          <p:nvPr/>
        </p:nvGrpSpPr>
        <p:grpSpPr>
          <a:xfrm>
            <a:off x="228600" y="1337860"/>
            <a:ext cx="7793454" cy="5250374"/>
            <a:chOff x="304800" y="1010453"/>
            <a:chExt cx="7793454" cy="5250374"/>
          </a:xfrm>
        </p:grpSpPr>
        <p:pic>
          <p:nvPicPr>
            <p:cNvPr id="8" name="Picture 7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571875"/>
              <a:ext cx="1217664" cy="687110"/>
            </a:xfrm>
            <a:prstGeom prst="rect">
              <a:avLst/>
            </a:prstGeom>
          </p:spPr>
        </p:pic>
        <p:pic>
          <p:nvPicPr>
            <p:cNvPr id="10" name="Picture 9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1010453"/>
              <a:ext cx="609600" cy="1085850"/>
            </a:xfrm>
            <a:prstGeom prst="rect">
              <a:avLst/>
            </a:prstGeom>
          </p:spPr>
        </p:pic>
        <p:pic>
          <p:nvPicPr>
            <p:cNvPr id="24" name="Picture 23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941443"/>
              <a:ext cx="502383" cy="927646"/>
            </a:xfrm>
            <a:prstGeom prst="rect">
              <a:avLst/>
            </a:prstGeom>
          </p:spPr>
        </p:pic>
        <p:pic>
          <p:nvPicPr>
            <p:cNvPr id="28" name="Picture 27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590" y="1783239"/>
              <a:ext cx="609600" cy="1085850"/>
            </a:xfrm>
            <a:prstGeom prst="rect">
              <a:avLst/>
            </a:prstGeom>
          </p:spPr>
        </p:pic>
        <p:pic>
          <p:nvPicPr>
            <p:cNvPr id="30" name="Picture 29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5174977"/>
              <a:ext cx="609600" cy="1085850"/>
            </a:xfrm>
            <a:prstGeom prst="rect">
              <a:avLst/>
            </a:prstGeom>
          </p:spPr>
        </p:pic>
        <p:pic>
          <p:nvPicPr>
            <p:cNvPr id="35" name="Picture 34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0543" y="5374347"/>
              <a:ext cx="1217664" cy="687110"/>
            </a:xfrm>
            <a:prstGeom prst="rect">
              <a:avLst/>
            </a:prstGeom>
          </p:spPr>
        </p:pic>
        <p:pic>
          <p:nvPicPr>
            <p:cNvPr id="37" name="Picture 36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0590" y="4540687"/>
              <a:ext cx="1217664" cy="687110"/>
            </a:xfrm>
            <a:prstGeom prst="rect">
              <a:avLst/>
            </a:prstGeom>
          </p:spPr>
        </p:pic>
      </p:grpSp>
      <p:grpSp>
        <p:nvGrpSpPr>
          <p:cNvPr id="4" name="Group 65"/>
          <p:cNvGrpSpPr/>
          <p:nvPr/>
        </p:nvGrpSpPr>
        <p:grpSpPr>
          <a:xfrm>
            <a:off x="1227625" y="1241807"/>
            <a:ext cx="7078175" cy="5241226"/>
            <a:chOff x="1120408" y="861397"/>
            <a:chExt cx="7078175" cy="5241226"/>
          </a:xfrm>
        </p:grpSpPr>
        <p:pic>
          <p:nvPicPr>
            <p:cNvPr id="5" name="Picture 4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8207" y="1632480"/>
              <a:ext cx="502383" cy="927646"/>
            </a:xfrm>
            <a:prstGeom prst="rect">
              <a:avLst/>
            </a:prstGeom>
          </p:spPr>
        </p:pic>
        <p:pic>
          <p:nvPicPr>
            <p:cNvPr id="20" name="Picture 19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6200" y="2590800"/>
              <a:ext cx="502383" cy="927646"/>
            </a:xfrm>
            <a:prstGeom prst="rect">
              <a:avLst/>
            </a:prstGeom>
          </p:spPr>
        </p:pic>
        <p:pic>
          <p:nvPicPr>
            <p:cNvPr id="21" name="Picture 20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7016" y="5174977"/>
              <a:ext cx="502383" cy="927646"/>
            </a:xfrm>
            <a:prstGeom prst="rect">
              <a:avLst/>
            </a:prstGeom>
          </p:spPr>
        </p:pic>
        <p:pic>
          <p:nvPicPr>
            <p:cNvPr id="23" name="Picture 22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408" y="4114800"/>
              <a:ext cx="502383" cy="927646"/>
            </a:xfrm>
            <a:prstGeom prst="rect">
              <a:avLst/>
            </a:prstGeom>
          </p:spPr>
        </p:pic>
        <p:pic>
          <p:nvPicPr>
            <p:cNvPr id="32" name="Picture 31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8184" y="1705778"/>
              <a:ext cx="1217664" cy="687110"/>
            </a:xfrm>
            <a:prstGeom prst="rect">
              <a:avLst/>
            </a:prstGeom>
          </p:spPr>
        </p:pic>
        <p:pic>
          <p:nvPicPr>
            <p:cNvPr id="33" name="Picture 32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408" y="5071958"/>
              <a:ext cx="1217664" cy="687110"/>
            </a:xfrm>
            <a:prstGeom prst="rect">
              <a:avLst/>
            </a:prstGeom>
          </p:spPr>
        </p:pic>
        <p:pic>
          <p:nvPicPr>
            <p:cNvPr id="36" name="Picture 35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5415513"/>
              <a:ext cx="1217664" cy="687110"/>
            </a:xfrm>
            <a:prstGeom prst="rect">
              <a:avLst/>
            </a:prstGeom>
          </p:spPr>
        </p:pic>
        <p:pic>
          <p:nvPicPr>
            <p:cNvPr id="38" name="Picture 37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5817" y="861397"/>
              <a:ext cx="502383" cy="927646"/>
            </a:xfrm>
            <a:prstGeom prst="rect">
              <a:avLst/>
            </a:prstGeom>
          </p:spPr>
        </p:pic>
      </p:grpSp>
      <p:grpSp>
        <p:nvGrpSpPr>
          <p:cNvPr id="9" name="Group 73"/>
          <p:cNvGrpSpPr/>
          <p:nvPr/>
        </p:nvGrpSpPr>
        <p:grpSpPr>
          <a:xfrm>
            <a:off x="762768" y="1435695"/>
            <a:ext cx="7944318" cy="5193705"/>
            <a:chOff x="762768" y="1108288"/>
            <a:chExt cx="7944318" cy="5193705"/>
          </a:xfrm>
        </p:grpSpPr>
        <p:grpSp>
          <p:nvGrpSpPr>
            <p:cNvPr id="11" name="Group 71"/>
            <p:cNvGrpSpPr/>
            <p:nvPr/>
          </p:nvGrpSpPr>
          <p:grpSpPr>
            <a:xfrm>
              <a:off x="2667000" y="1108288"/>
              <a:ext cx="6040086" cy="5193705"/>
              <a:chOff x="2667000" y="1108288"/>
              <a:chExt cx="6040086" cy="5193705"/>
            </a:xfrm>
          </p:grpSpPr>
          <p:pic>
            <p:nvPicPr>
              <p:cNvPr id="67" name="Picture 66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3434" y="1108288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68" name="Picture 67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38999" y="223747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0" name="Picture 69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7000" y="537434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1" name="Picture 70" descr="n900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422" y="3267829"/>
                <a:ext cx="1217664" cy="687110"/>
              </a:xfrm>
              <a:prstGeom prst="rect">
                <a:avLst/>
              </a:prstGeom>
            </p:spPr>
          </p:pic>
        </p:grpSp>
        <p:pic>
          <p:nvPicPr>
            <p:cNvPr id="73" name="Picture 72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768" y="2392888"/>
              <a:ext cx="1217664" cy="687110"/>
            </a:xfrm>
            <a:prstGeom prst="rect">
              <a:avLst/>
            </a:prstGeom>
          </p:spPr>
        </p:pic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 smtClean="0"/>
          </a:p>
        </p:txBody>
      </p:sp>
      <p:sp>
        <p:nvSpPr>
          <p:cNvPr id="40" name="Content Placeholder 4"/>
          <p:cNvSpPr>
            <a:spLocks noGrp="1"/>
          </p:cNvSpPr>
          <p:nvPr>
            <p:ph idx="1"/>
          </p:nvPr>
        </p:nvSpPr>
        <p:spPr>
          <a:xfrm>
            <a:off x="2118665" y="3352800"/>
            <a:ext cx="4724400" cy="1249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Arial Narrow"/>
                <a:cs typeface="Arial Narrow"/>
              </a:rPr>
              <a:t>leverage the large</a:t>
            </a:r>
          </a:p>
          <a:p>
            <a:pPr algn="ctr">
              <a:buNone/>
            </a:pPr>
            <a:r>
              <a:rPr lang="en-US" dirty="0" smtClean="0">
                <a:latin typeface="Arial Narrow"/>
                <a:cs typeface="Arial Narrow"/>
              </a:rPr>
              <a:t> ensemble of in-situ resources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1066800" y="1573525"/>
            <a:ext cx="6728190" cy="5014709"/>
            <a:chOff x="1066800" y="1246118"/>
            <a:chExt cx="6728190" cy="5014709"/>
          </a:xfrm>
        </p:grpSpPr>
        <p:pic>
          <p:nvPicPr>
            <p:cNvPr id="22" name="Picture 21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4617" y="5042446"/>
              <a:ext cx="502383" cy="927646"/>
            </a:xfrm>
            <a:prstGeom prst="rect">
              <a:avLst/>
            </a:prstGeom>
          </p:spPr>
        </p:pic>
        <p:pic>
          <p:nvPicPr>
            <p:cNvPr id="25" name="Picture 24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1246118"/>
              <a:ext cx="609600" cy="1085850"/>
            </a:xfrm>
            <a:prstGeom prst="rect">
              <a:avLst/>
            </a:prstGeom>
          </p:spPr>
        </p:pic>
        <p:pic>
          <p:nvPicPr>
            <p:cNvPr id="26" name="Picture 25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869089"/>
              <a:ext cx="609600" cy="1085850"/>
            </a:xfrm>
            <a:prstGeom prst="rect">
              <a:avLst/>
            </a:prstGeom>
          </p:spPr>
        </p:pic>
        <p:pic>
          <p:nvPicPr>
            <p:cNvPr id="27" name="Picture 26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5390" y="3571875"/>
              <a:ext cx="609600" cy="1085850"/>
            </a:xfrm>
            <a:prstGeom prst="rect">
              <a:avLst/>
            </a:prstGeom>
          </p:spPr>
        </p:pic>
        <p:pic>
          <p:nvPicPr>
            <p:cNvPr id="29" name="Picture 28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5174977"/>
              <a:ext cx="609600" cy="1085850"/>
            </a:xfrm>
            <a:prstGeom prst="rect">
              <a:avLst/>
            </a:prstGeom>
          </p:spPr>
        </p:pic>
        <p:pic>
          <p:nvPicPr>
            <p:cNvPr id="31" name="Picture 30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399" y="4884242"/>
              <a:ext cx="609600" cy="1085850"/>
            </a:xfrm>
            <a:prstGeom prst="rect">
              <a:avLst/>
            </a:prstGeom>
          </p:spPr>
        </p:pic>
        <p:pic>
          <p:nvPicPr>
            <p:cNvPr id="34" name="Picture 33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2391" y="1789043"/>
              <a:ext cx="1217664" cy="687110"/>
            </a:xfrm>
            <a:prstGeom prst="rect">
              <a:avLst/>
            </a:prstGeom>
          </p:spPr>
        </p:pic>
      </p:grpSp>
      <p:grpSp>
        <p:nvGrpSpPr>
          <p:cNvPr id="3" name="Group 64"/>
          <p:cNvGrpSpPr/>
          <p:nvPr/>
        </p:nvGrpSpPr>
        <p:grpSpPr>
          <a:xfrm>
            <a:off x="228600" y="1337860"/>
            <a:ext cx="7793454" cy="5250374"/>
            <a:chOff x="304800" y="1010453"/>
            <a:chExt cx="7793454" cy="5250374"/>
          </a:xfrm>
        </p:grpSpPr>
        <p:pic>
          <p:nvPicPr>
            <p:cNvPr id="8" name="Picture 7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3571875"/>
              <a:ext cx="1217664" cy="687110"/>
            </a:xfrm>
            <a:prstGeom prst="rect">
              <a:avLst/>
            </a:prstGeom>
          </p:spPr>
        </p:pic>
        <p:pic>
          <p:nvPicPr>
            <p:cNvPr id="10" name="Picture 9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1010453"/>
              <a:ext cx="609600" cy="1085850"/>
            </a:xfrm>
            <a:prstGeom prst="rect">
              <a:avLst/>
            </a:prstGeom>
          </p:spPr>
        </p:pic>
        <p:pic>
          <p:nvPicPr>
            <p:cNvPr id="24" name="Picture 23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1941443"/>
              <a:ext cx="502383" cy="927646"/>
            </a:xfrm>
            <a:prstGeom prst="rect">
              <a:avLst/>
            </a:prstGeom>
          </p:spPr>
        </p:pic>
        <p:pic>
          <p:nvPicPr>
            <p:cNvPr id="28" name="Picture 27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0590" y="1783239"/>
              <a:ext cx="609600" cy="1085850"/>
            </a:xfrm>
            <a:prstGeom prst="rect">
              <a:avLst/>
            </a:prstGeom>
          </p:spPr>
        </p:pic>
        <p:pic>
          <p:nvPicPr>
            <p:cNvPr id="30" name="Picture 29" descr="nexus-on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5174977"/>
              <a:ext cx="609600" cy="1085850"/>
            </a:xfrm>
            <a:prstGeom prst="rect">
              <a:avLst/>
            </a:prstGeom>
          </p:spPr>
        </p:pic>
        <p:pic>
          <p:nvPicPr>
            <p:cNvPr id="35" name="Picture 34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0543" y="5374347"/>
              <a:ext cx="1217664" cy="687110"/>
            </a:xfrm>
            <a:prstGeom prst="rect">
              <a:avLst/>
            </a:prstGeom>
          </p:spPr>
        </p:pic>
        <p:pic>
          <p:nvPicPr>
            <p:cNvPr id="37" name="Picture 36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0590" y="4540687"/>
              <a:ext cx="1217664" cy="687110"/>
            </a:xfrm>
            <a:prstGeom prst="rect">
              <a:avLst/>
            </a:prstGeom>
          </p:spPr>
        </p:pic>
      </p:grpSp>
      <p:grpSp>
        <p:nvGrpSpPr>
          <p:cNvPr id="4" name="Group 65"/>
          <p:cNvGrpSpPr/>
          <p:nvPr/>
        </p:nvGrpSpPr>
        <p:grpSpPr>
          <a:xfrm>
            <a:off x="1227625" y="1241807"/>
            <a:ext cx="7078175" cy="5241226"/>
            <a:chOff x="1120408" y="861397"/>
            <a:chExt cx="7078175" cy="5241226"/>
          </a:xfrm>
        </p:grpSpPr>
        <p:pic>
          <p:nvPicPr>
            <p:cNvPr id="5" name="Picture 4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8207" y="1632480"/>
              <a:ext cx="502383" cy="927646"/>
            </a:xfrm>
            <a:prstGeom prst="rect">
              <a:avLst/>
            </a:prstGeom>
          </p:spPr>
        </p:pic>
        <p:pic>
          <p:nvPicPr>
            <p:cNvPr id="20" name="Picture 19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6200" y="2590800"/>
              <a:ext cx="502383" cy="927646"/>
            </a:xfrm>
            <a:prstGeom prst="rect">
              <a:avLst/>
            </a:prstGeom>
          </p:spPr>
        </p:pic>
        <p:pic>
          <p:nvPicPr>
            <p:cNvPr id="21" name="Picture 20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7016" y="5174977"/>
              <a:ext cx="502383" cy="927646"/>
            </a:xfrm>
            <a:prstGeom prst="rect">
              <a:avLst/>
            </a:prstGeom>
          </p:spPr>
        </p:pic>
        <p:pic>
          <p:nvPicPr>
            <p:cNvPr id="23" name="Picture 22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408" y="4114800"/>
              <a:ext cx="502383" cy="927646"/>
            </a:xfrm>
            <a:prstGeom prst="rect">
              <a:avLst/>
            </a:prstGeom>
          </p:spPr>
        </p:pic>
        <p:pic>
          <p:nvPicPr>
            <p:cNvPr id="32" name="Picture 31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8184" y="1705778"/>
              <a:ext cx="1217664" cy="687110"/>
            </a:xfrm>
            <a:prstGeom prst="rect">
              <a:avLst/>
            </a:prstGeom>
          </p:spPr>
        </p:pic>
        <p:pic>
          <p:nvPicPr>
            <p:cNvPr id="33" name="Picture 32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0408" y="5071958"/>
              <a:ext cx="1217664" cy="687110"/>
            </a:xfrm>
            <a:prstGeom prst="rect">
              <a:avLst/>
            </a:prstGeom>
          </p:spPr>
        </p:pic>
        <p:pic>
          <p:nvPicPr>
            <p:cNvPr id="36" name="Picture 35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5415513"/>
              <a:ext cx="1217664" cy="687110"/>
            </a:xfrm>
            <a:prstGeom prst="rect">
              <a:avLst/>
            </a:prstGeom>
          </p:spPr>
        </p:pic>
        <p:pic>
          <p:nvPicPr>
            <p:cNvPr id="38" name="Picture 37" descr="iph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5817" y="861397"/>
              <a:ext cx="502383" cy="927646"/>
            </a:xfrm>
            <a:prstGeom prst="rect">
              <a:avLst/>
            </a:prstGeom>
          </p:spPr>
        </p:pic>
      </p:grpSp>
      <p:grpSp>
        <p:nvGrpSpPr>
          <p:cNvPr id="9" name="Group 73"/>
          <p:cNvGrpSpPr/>
          <p:nvPr/>
        </p:nvGrpSpPr>
        <p:grpSpPr>
          <a:xfrm>
            <a:off x="762768" y="1435695"/>
            <a:ext cx="7944318" cy="5193705"/>
            <a:chOff x="762768" y="1108288"/>
            <a:chExt cx="7944318" cy="5193705"/>
          </a:xfrm>
        </p:grpSpPr>
        <p:grpSp>
          <p:nvGrpSpPr>
            <p:cNvPr id="11" name="Group 71"/>
            <p:cNvGrpSpPr/>
            <p:nvPr/>
          </p:nvGrpSpPr>
          <p:grpSpPr>
            <a:xfrm>
              <a:off x="2667000" y="1108288"/>
              <a:ext cx="6040086" cy="5193705"/>
              <a:chOff x="2667000" y="1108288"/>
              <a:chExt cx="6040086" cy="5193705"/>
            </a:xfrm>
          </p:grpSpPr>
          <p:pic>
            <p:nvPicPr>
              <p:cNvPr id="67" name="Picture 66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43434" y="1108288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68" name="Picture 67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38999" y="223747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0" name="Picture 69" descr="iphon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67000" y="5374347"/>
                <a:ext cx="502383" cy="927646"/>
              </a:xfrm>
              <a:prstGeom prst="rect">
                <a:avLst/>
              </a:prstGeom>
            </p:spPr>
          </p:pic>
          <p:pic>
            <p:nvPicPr>
              <p:cNvPr id="71" name="Picture 70" descr="n900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9422" y="3267829"/>
                <a:ext cx="1217664" cy="687110"/>
              </a:xfrm>
              <a:prstGeom prst="rect">
                <a:avLst/>
              </a:prstGeom>
            </p:spPr>
          </p:pic>
        </p:grpSp>
        <p:pic>
          <p:nvPicPr>
            <p:cNvPr id="73" name="Picture 72" descr="n9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768" y="2392888"/>
              <a:ext cx="1217664" cy="687110"/>
            </a:xfrm>
            <a:prstGeom prst="rect">
              <a:avLst/>
            </a:prstGeom>
          </p:spPr>
        </p:pic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why </a:t>
            </a:r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 smtClean="0"/>
          </a:p>
        </p:txBody>
      </p:sp>
      <p:sp>
        <p:nvSpPr>
          <p:cNvPr id="40" name="Content Placeholder 4"/>
          <p:cNvSpPr>
            <a:spLocks noGrp="1"/>
          </p:cNvSpPr>
          <p:nvPr>
            <p:ph idx="1"/>
          </p:nvPr>
        </p:nvSpPr>
        <p:spPr>
          <a:xfrm>
            <a:off x="2118665" y="3352800"/>
            <a:ext cx="4724400" cy="1249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Arial Narrow"/>
                <a:cs typeface="Arial Narrow"/>
              </a:rPr>
              <a:t>leverage the large</a:t>
            </a:r>
          </a:p>
          <a:p>
            <a:pPr algn="ctr">
              <a:buNone/>
            </a:pPr>
            <a:r>
              <a:rPr lang="en-US" dirty="0" smtClean="0">
                <a:latin typeface="Arial Narrow"/>
                <a:cs typeface="Arial Narrow"/>
              </a:rPr>
              <a:t> ensemble of in-situ resources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15168" y="2133600"/>
            <a:ext cx="7314432" cy="253745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Arial Narrow"/>
                <a:cs typeface="Arial Narrow"/>
              </a:rPr>
              <a:t>darwin</a:t>
            </a:r>
            <a:r>
              <a:rPr lang="en-US" sz="3600" dirty="0" smtClean="0">
                <a:latin typeface="Arial Narrow"/>
                <a:cs typeface="Arial Narrow"/>
              </a:rPr>
              <a:t> exploits spatial diversity and co-operate to alleviate the “sensing context” problem</a:t>
            </a:r>
          </a:p>
          <a:p>
            <a:pPr algn="ctr"/>
            <a:r>
              <a:rPr lang="en-US" sz="3600" dirty="0" smtClean="0">
                <a:latin typeface="Arial Narrow"/>
                <a:cs typeface="Arial Narrow"/>
              </a:rPr>
              <a:t>(</a:t>
            </a:r>
            <a:r>
              <a:rPr lang="en-US" sz="3600" b="1" i="1" dirty="0" smtClean="0">
                <a:latin typeface="Arial Narrow"/>
                <a:cs typeface="Arial Narrow"/>
              </a:rPr>
              <a:t>collaborative inference</a:t>
            </a:r>
            <a:r>
              <a:rPr lang="en-US" sz="3600" dirty="0" smtClean="0">
                <a:latin typeface="Arial Narrow"/>
                <a:cs typeface="Arial Narrow"/>
              </a:rPr>
              <a:t>)</a:t>
            </a:r>
            <a:endParaRPr lang="en-US" sz="36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 Narrow"/>
                <a:cs typeface="Arial Narrow"/>
              </a:rPr>
              <a:t>darwin</a:t>
            </a:r>
            <a:r>
              <a:rPr lang="en-US" dirty="0" smtClean="0">
                <a:latin typeface="Arial Narrow"/>
                <a:cs typeface="Arial Narrow"/>
              </a:rPr>
              <a:t> design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2590800"/>
            <a:ext cx="8001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				   </a:t>
            </a:r>
            <a:r>
              <a:rPr lang="en-US" sz="4000" dirty="0" smtClean="0">
                <a:latin typeface="Arial Narrow"/>
                <a:cs typeface="Arial Narrow"/>
              </a:rPr>
              <a:t>speaker recognition</a:t>
            </a:r>
          </a:p>
          <a:p>
            <a:endParaRPr lang="en-US" sz="1100" dirty="0" smtClean="0">
              <a:latin typeface="Arial Narrow"/>
              <a:cs typeface="Arial Narrow"/>
            </a:endParaRPr>
          </a:p>
          <a:p>
            <a:r>
              <a:rPr lang="en-US" sz="2800" i="1" dirty="0" smtClean="0">
                <a:latin typeface="Arial Narrow"/>
                <a:cs typeface="Arial Narrow"/>
              </a:rPr>
              <a:t>            (subject to audio noise, sensing context, etc.) </a:t>
            </a:r>
            <a:endParaRPr lang="en-US" sz="2800" i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				      </a:t>
            </a:r>
            <a:r>
              <a:rPr lang="en-US" sz="4000" dirty="0" err="1" smtClean="0">
                <a:latin typeface="Arial Narrow"/>
                <a:cs typeface="Arial Narrow"/>
              </a:rPr>
              <a:t>darwin</a:t>
            </a:r>
            <a:r>
              <a:rPr lang="en-US" sz="4000" dirty="0" smtClean="0">
                <a:latin typeface="Arial Narrow"/>
                <a:cs typeface="Arial Narrow"/>
              </a:rPr>
              <a:t>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				      </a:t>
            </a:r>
            <a:r>
              <a:rPr lang="en-US" sz="4000" dirty="0" err="1" smtClean="0">
                <a:latin typeface="Arial Narrow"/>
                <a:cs typeface="Arial Narrow"/>
              </a:rPr>
              <a:t>darwin</a:t>
            </a:r>
            <a:r>
              <a:rPr lang="en-US" sz="4000" dirty="0" smtClean="0">
                <a:latin typeface="Arial Narrow"/>
                <a:cs typeface="Arial Narrow"/>
              </a:rPr>
              <a:t> phases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9888" y="1275644"/>
            <a:ext cx="4878211" cy="1010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6600"/>
                </a:solidFill>
                <a:latin typeface="Arial Narrow"/>
                <a:ea typeface="ＭＳ Ｐゴシック" charset="-128"/>
                <a:cs typeface="Arial Narrow"/>
              </a:rPr>
              <a:t>initial training (derive model seed)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0689" y="1416752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2488" y="1165086"/>
            <a:ext cx="222108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rgbClr val="FF6600"/>
                </a:solidFill>
                <a:latin typeface="Arial Narrow"/>
                <a:ea typeface="ＭＳ Ｐゴシック" charset="-128"/>
                <a:cs typeface="Arial Narrow"/>
              </a:rPr>
              <a:t>supervised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				      </a:t>
            </a:r>
            <a:r>
              <a:rPr lang="en-US" sz="4000" dirty="0" err="1" smtClean="0">
                <a:latin typeface="Arial Narrow"/>
                <a:cs typeface="Arial Narrow"/>
              </a:rPr>
              <a:t>darwin</a:t>
            </a:r>
            <a:r>
              <a:rPr lang="en-US" sz="4000" dirty="0" smtClean="0">
                <a:latin typeface="Arial Narrow"/>
                <a:cs typeface="Arial Narrow"/>
              </a:rPr>
              <a:t> phases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9888" y="1275644"/>
            <a:ext cx="4878211" cy="1010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 Narrow"/>
                <a:ea typeface="ＭＳ Ｐゴシック" charset="-128"/>
                <a:cs typeface="Arial Narrow"/>
              </a:rPr>
              <a:t>initial training (derive model seed)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0689" y="1416752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79887" y="2362200"/>
            <a:ext cx="487821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6600"/>
                </a:solidFill>
                <a:latin typeface="Arial Narrow"/>
                <a:ea typeface="ＭＳ Ｐゴシック" charset="-128"/>
                <a:cs typeface="Arial Narrow"/>
              </a:rPr>
              <a:t>classification model evolution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9886" y="2590800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5077177" y="2238022"/>
            <a:ext cx="228600" cy="3048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2488" y="1165086"/>
            <a:ext cx="222108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latin typeface="Arial Narrow"/>
                <a:ea typeface="ＭＳ Ｐゴシック" charset="-128"/>
                <a:cs typeface="Arial Narrow"/>
              </a:rPr>
              <a:t>supervised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2286000"/>
            <a:ext cx="222108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solidFill>
                  <a:srgbClr val="FF6600"/>
                </a:solidFill>
                <a:latin typeface="Arial Narrow"/>
                <a:ea typeface="ＭＳ Ｐゴシック" charset="-128"/>
                <a:cs typeface="Arial Narrow"/>
              </a:rPr>
              <a:t>unsupervised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				      </a:t>
            </a:r>
            <a:r>
              <a:rPr lang="en-US" sz="4000" dirty="0" err="1" smtClean="0">
                <a:latin typeface="Arial Narrow"/>
                <a:cs typeface="Arial Narrow"/>
              </a:rPr>
              <a:t>darwin</a:t>
            </a:r>
            <a:r>
              <a:rPr lang="en-US" sz="4000" dirty="0" smtClean="0">
                <a:latin typeface="Arial Narrow"/>
                <a:cs typeface="Arial Narrow"/>
              </a:rPr>
              <a:t> phases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9888" y="1275644"/>
            <a:ext cx="4878211" cy="1010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 Narrow"/>
                <a:ea typeface="ＭＳ Ｐゴシック" charset="-128"/>
                <a:cs typeface="Arial Narrow"/>
              </a:rPr>
              <a:t>initial training (derive model seed)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0689" y="1416752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79887" y="2362200"/>
            <a:ext cx="487821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 Narrow"/>
                <a:ea typeface="ＭＳ Ｐゴシック" charset="-128"/>
                <a:cs typeface="Arial Narrow"/>
              </a:rPr>
              <a:t>classification model evolution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79886" y="3505200"/>
            <a:ext cx="487821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6600"/>
                </a:solidFill>
                <a:latin typeface="Arial Narrow"/>
                <a:ea typeface="ＭＳ Ｐゴシック" charset="-128"/>
                <a:cs typeface="Arial Narrow"/>
              </a:rPr>
              <a:t>classification model pooling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9886" y="2590800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79886" y="3810000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5077177" y="2238022"/>
            <a:ext cx="228600" cy="3048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077177" y="3429000"/>
            <a:ext cx="228600" cy="3048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2488" y="1165086"/>
            <a:ext cx="222108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latin typeface="Arial Narrow"/>
                <a:ea typeface="ＭＳ Ｐゴシック" charset="-128"/>
                <a:cs typeface="Arial Narrow"/>
              </a:rPr>
              <a:t>supervised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2286000"/>
            <a:ext cx="222108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latin typeface="Arial Narrow"/>
                <a:ea typeface="ＭＳ Ｐゴシック" charset="-128"/>
                <a:cs typeface="Arial Narrow"/>
              </a:rPr>
              <a:t>unsupervised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				      </a:t>
            </a:r>
            <a:r>
              <a:rPr lang="en-US" sz="4000" dirty="0" err="1" smtClean="0">
                <a:latin typeface="Arial Narrow"/>
                <a:cs typeface="Arial Narrow"/>
              </a:rPr>
              <a:t>darwin</a:t>
            </a:r>
            <a:r>
              <a:rPr lang="en-US" sz="4000" dirty="0" smtClean="0">
                <a:latin typeface="Arial Narrow"/>
                <a:cs typeface="Arial Narrow"/>
              </a:rPr>
              <a:t> phases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9888" y="1275644"/>
            <a:ext cx="4878211" cy="1010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 Narrow"/>
                <a:ea typeface="ＭＳ Ｐゴシック" charset="-128"/>
                <a:cs typeface="Arial Narrow"/>
              </a:rPr>
              <a:t>initial training (derive model seed)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0689" y="1416752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79887" y="2362200"/>
            <a:ext cx="487821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 Narrow"/>
                <a:ea typeface="ＭＳ Ｐゴシック" charset="-128"/>
                <a:cs typeface="Arial Narrow"/>
              </a:rPr>
              <a:t>classification model evolution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79886" y="3505200"/>
            <a:ext cx="487821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Arial Narrow"/>
                <a:ea typeface="ＭＳ Ｐゴシック" charset="-128"/>
                <a:cs typeface="Arial Narrow"/>
              </a:rPr>
              <a:t>classification model pooling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79886" y="2590800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79886" y="3810000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779886" y="4724400"/>
            <a:ext cx="4878211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6600"/>
                </a:solidFill>
                <a:latin typeface="Arial Narrow"/>
                <a:ea typeface="ＭＳ Ｐゴシック" charset="-128"/>
                <a:cs typeface="Arial Narrow"/>
              </a:rPr>
              <a:t>collaborative inference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79886" y="5029200"/>
            <a:ext cx="4827411" cy="756359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5077177" y="2238022"/>
            <a:ext cx="228600" cy="3048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5077177" y="3429000"/>
            <a:ext cx="228600" cy="3048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077177" y="4648200"/>
            <a:ext cx="228600" cy="304800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2488" y="1165086"/>
            <a:ext cx="222108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latin typeface="Arial Narrow"/>
                <a:ea typeface="ＭＳ Ｐゴシック" charset="-128"/>
                <a:cs typeface="Arial Narrow"/>
              </a:rPr>
              <a:t>supervised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2286000"/>
            <a:ext cx="2221089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 smtClean="0">
                <a:latin typeface="Arial Narrow"/>
                <a:ea typeface="ＭＳ Ｐゴシック" charset="-128"/>
                <a:cs typeface="Arial Narrow"/>
              </a:rPr>
              <a:t>unsupervised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/>
              <a:ea typeface="+mj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an-evolution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473075"/>
            <a:ext cx="9066136" cy="6232525"/>
          </a:xfrm>
          <a:prstGeom prst="rect">
            <a:avLst/>
          </a:prstGeom>
        </p:spPr>
      </p:pic>
      <p:pic>
        <p:nvPicPr>
          <p:cNvPr id="9" name="Picture 8" descr="dot-mo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13000"/>
            <a:ext cx="3056524" cy="195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training</a:t>
            </a:r>
            <a:endParaRPr lang="en-US" dirty="0" smtClean="0"/>
          </a:p>
        </p:txBody>
      </p:sp>
      <p:sp>
        <p:nvSpPr>
          <p:cNvPr id="8" name="Freeform 7"/>
          <p:cNvSpPr/>
          <p:nvPr/>
        </p:nvSpPr>
        <p:spPr>
          <a:xfrm>
            <a:off x="784592" y="3777152"/>
            <a:ext cx="609600" cy="1644716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6557" y="5421868"/>
            <a:ext cx="131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sensed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training</a:t>
            </a:r>
            <a:endParaRPr lang="en-US" dirty="0" smtClean="0"/>
          </a:p>
        </p:txBody>
      </p:sp>
      <p:sp>
        <p:nvSpPr>
          <p:cNvPr id="8" name="Freeform 7"/>
          <p:cNvSpPr/>
          <p:nvPr/>
        </p:nvSpPr>
        <p:spPr>
          <a:xfrm>
            <a:off x="784592" y="3777152"/>
            <a:ext cx="609600" cy="1644716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70392" y="461535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6557" y="5421868"/>
            <a:ext cx="131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sensed event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8992" y="4023182"/>
            <a:ext cx="1524000" cy="11875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filtering (silence suppression + voicing)</a:t>
            </a:r>
            <a:endParaRPr 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training</a:t>
            </a:r>
            <a:endParaRPr lang="en-US" dirty="0" smtClean="0"/>
          </a:p>
        </p:txBody>
      </p:sp>
      <p:sp>
        <p:nvSpPr>
          <p:cNvPr id="8" name="Freeform 7"/>
          <p:cNvSpPr/>
          <p:nvPr/>
        </p:nvSpPr>
        <p:spPr>
          <a:xfrm>
            <a:off x="784592" y="3777152"/>
            <a:ext cx="609600" cy="1644716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70392" y="461535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6557" y="5421868"/>
            <a:ext cx="131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sensed event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98992" y="4023182"/>
            <a:ext cx="1524000" cy="11875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filtering (silence suppression + voicing)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1592" y="4021594"/>
            <a:ext cx="1524000" cy="11875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feature</a:t>
            </a: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extraction</a:t>
            </a: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(MFCC)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22992" y="461694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training</a:t>
            </a:r>
            <a:endParaRPr lang="en-US" dirty="0" smtClean="0"/>
          </a:p>
        </p:txBody>
      </p:sp>
      <p:sp>
        <p:nvSpPr>
          <p:cNvPr id="8" name="Freeform 7"/>
          <p:cNvSpPr/>
          <p:nvPr/>
        </p:nvSpPr>
        <p:spPr>
          <a:xfrm>
            <a:off x="784592" y="3777152"/>
            <a:ext cx="609600" cy="1644716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70392" y="4615352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98992" y="4023182"/>
            <a:ext cx="1524000" cy="11875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filtering (silence suppression + voicing)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1592" y="4021594"/>
            <a:ext cx="1524000" cy="118751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Narrow"/>
                <a:cs typeface="Arial Narrow"/>
              </a:rPr>
              <a:t>feature</a:t>
            </a: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extraction</a:t>
            </a:r>
          </a:p>
          <a:p>
            <a:pPr algn="ctr"/>
            <a:r>
              <a:rPr lang="en-US" dirty="0" smtClean="0">
                <a:latin typeface="Arial Narrow"/>
                <a:cs typeface="Arial Narrow"/>
              </a:rPr>
              <a:t>(MFCC)</a:t>
            </a:r>
            <a:endParaRPr lang="en-US" dirty="0">
              <a:latin typeface="Arial Narrow"/>
              <a:cs typeface="Arial Narrow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22992" y="461694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698992" y="1688068"/>
            <a:ext cx="3276600" cy="1958608"/>
            <a:chOff x="1698992" y="1524000"/>
            <a:chExt cx="3276600" cy="1958608"/>
          </a:xfrm>
        </p:grpSpPr>
        <p:pic>
          <p:nvPicPr>
            <p:cNvPr id="42" name="Picture 41" descr="nexus-on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192" y="1524000"/>
              <a:ext cx="815608" cy="1452802"/>
            </a:xfrm>
            <a:prstGeom prst="rect">
              <a:avLst/>
            </a:prstGeom>
          </p:spPr>
        </p:pic>
        <p:sp>
          <p:nvSpPr>
            <p:cNvPr id="14" name="Right Brace 13"/>
            <p:cNvSpPr/>
            <p:nvPr/>
          </p:nvSpPr>
          <p:spPr>
            <a:xfrm rot="16200000">
              <a:off x="3234288" y="1741304"/>
              <a:ext cx="206008" cy="32766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75592" y="3440666"/>
            <a:ext cx="3761710" cy="1953110"/>
            <a:chOff x="4975592" y="3276598"/>
            <a:chExt cx="3761710" cy="1953110"/>
          </a:xfrm>
        </p:grpSpPr>
        <p:sp>
          <p:nvSpPr>
            <p:cNvPr id="22" name="Rectangle 21"/>
            <p:cNvSpPr/>
            <p:nvPr/>
          </p:nvSpPr>
          <p:spPr>
            <a:xfrm>
              <a:off x="5280392" y="3860702"/>
              <a:ext cx="1524000" cy="118751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model</a:t>
              </a:r>
            </a:p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training</a:t>
              </a:r>
            </a:p>
            <a:p>
              <a:pPr algn="ctr"/>
              <a:r>
                <a:rPr lang="en-US" dirty="0" smtClean="0">
                  <a:latin typeface="Arial Narrow"/>
                  <a:cs typeface="Arial Narrow"/>
                </a:rPr>
                <a:t>(GMM)</a:t>
              </a:r>
              <a:endParaRPr lang="en-US" dirty="0">
                <a:latin typeface="Arial Narrow"/>
                <a:cs typeface="Arial Narrow"/>
              </a:endParaRPr>
            </a:p>
          </p:txBody>
        </p:sp>
        <p:cxnSp>
          <p:nvCxnSpPr>
            <p:cNvPr id="23" name="Straight Connector 22"/>
            <p:cNvCxnSpPr>
              <a:stCxn id="22" idx="3"/>
            </p:cNvCxnSpPr>
            <p:nvPr/>
          </p:nvCxnSpPr>
          <p:spPr>
            <a:xfrm>
              <a:off x="6804392" y="445446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7233795" y="3888499"/>
              <a:ext cx="588994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H="1">
              <a:off x="7232207" y="4485433"/>
              <a:ext cx="59217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794992" y="3672860"/>
              <a:ext cx="742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model</a:t>
              </a:r>
              <a:endParaRPr lang="en-US" b="1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94992" y="4860376"/>
              <a:ext cx="942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baseline</a:t>
              </a:r>
              <a:endParaRPr lang="en-US" b="1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975592" y="445446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ight Brace 28"/>
            <p:cNvSpPr/>
            <p:nvPr/>
          </p:nvSpPr>
          <p:spPr>
            <a:xfrm rot="16200000">
              <a:off x="6784791" y="1772198"/>
              <a:ext cx="206009" cy="321480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6557" y="5421868"/>
            <a:ext cx="134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sensed event</a:t>
            </a:r>
            <a:endParaRPr lang="en-US" dirty="0">
              <a:latin typeface="Arial Narrow"/>
              <a:cs typeface="Arial Narrow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462523" y="2450068"/>
            <a:ext cx="2166877" cy="863263"/>
            <a:chOff x="4462523" y="2450068"/>
            <a:chExt cx="2166877" cy="863263"/>
          </a:xfrm>
        </p:grpSpPr>
        <p:sp>
          <p:nvSpPr>
            <p:cNvPr id="33" name="Left Arrow 32"/>
            <p:cNvSpPr/>
            <p:nvPr/>
          </p:nvSpPr>
          <p:spPr>
            <a:xfrm>
              <a:off x="4481487" y="2450068"/>
              <a:ext cx="1617432" cy="316899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62523" y="2667000"/>
              <a:ext cx="2166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send model + </a:t>
              </a:r>
            </a:p>
            <a:p>
              <a:r>
                <a:rPr lang="en-US" dirty="0" smtClean="0">
                  <a:latin typeface="Arial Narrow"/>
                  <a:cs typeface="Arial Narrow"/>
                </a:rPr>
                <a:t>baseline back to phone</a:t>
              </a:r>
              <a:endParaRPr lang="en-US" dirty="0">
                <a:latin typeface="Arial Narrow"/>
                <a:cs typeface="Arial Narrow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44468" y="1383268"/>
            <a:ext cx="4135088" cy="1600200"/>
            <a:chOff x="4444468" y="1383268"/>
            <a:chExt cx="3175532" cy="1600200"/>
          </a:xfrm>
        </p:grpSpPr>
        <p:grpSp>
          <p:nvGrpSpPr>
            <p:cNvPr id="21" name="Group 20"/>
            <p:cNvGrpSpPr/>
            <p:nvPr/>
          </p:nvGrpSpPr>
          <p:grpSpPr>
            <a:xfrm>
              <a:off x="4444468" y="1383268"/>
              <a:ext cx="3175532" cy="1600200"/>
              <a:chOff x="4444468" y="1219200"/>
              <a:chExt cx="3175532" cy="160020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444468" y="1219200"/>
                <a:ext cx="2469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Narrow"/>
                    <a:cs typeface="Arial Narrow"/>
                  </a:rPr>
                  <a:t>send MFCC to</a:t>
                </a:r>
              </a:p>
              <a:p>
                <a:r>
                  <a:rPr lang="en-US" dirty="0" smtClean="0">
                    <a:latin typeface="Arial Narrow"/>
                    <a:cs typeface="Arial Narrow"/>
                  </a:rPr>
                  <a:t>backend to train the model</a:t>
                </a:r>
                <a:endParaRPr lang="en-U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>
              <a:xfrm>
                <a:off x="4495800" y="1817132"/>
                <a:ext cx="12192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31"/>
              <p:cNvGrpSpPr/>
              <p:nvPr/>
            </p:nvGrpSpPr>
            <p:grpSpPr>
              <a:xfrm>
                <a:off x="6032456" y="1740093"/>
                <a:ext cx="1587544" cy="1079307"/>
                <a:chOff x="3357808" y="5802868"/>
                <a:chExt cx="3200401" cy="1143000"/>
              </a:xfrm>
            </p:grpSpPr>
            <p:sp>
              <p:nvSpPr>
                <p:cNvPr id="19" name="Cloud 18"/>
                <p:cNvSpPr/>
                <p:nvPr/>
              </p:nvSpPr>
              <p:spPr>
                <a:xfrm>
                  <a:off x="3357808" y="5802868"/>
                  <a:ext cx="3200401" cy="1143000"/>
                </a:xfrm>
                <a:prstGeom prst="clou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 Narrow"/>
                    <a:cs typeface="Arial Narrow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511423" y="6129733"/>
                  <a:ext cx="2974051" cy="4237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bg1"/>
                      </a:solidFill>
                      <a:latin typeface="Arial Narrow"/>
                      <a:cs typeface="Arial Narrow"/>
                    </a:rPr>
                    <a:t>   backend</a:t>
                  </a:r>
                  <a:endParaRPr lang="en-US" sz="2000" b="1" dirty="0">
                    <a:solidFill>
                      <a:schemeClr val="bg1"/>
                    </a:solidFill>
                    <a:latin typeface="Arial Narrow"/>
                    <a:cs typeface="Arial Narrow"/>
                  </a:endParaRPr>
                </a:p>
              </p:txBody>
            </p:sp>
          </p:grp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2130" y="1564090"/>
              <a:ext cx="638921" cy="6801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training</a:t>
            </a:r>
            <a:endParaRPr lang="en-US" dirty="0" smtClean="0"/>
          </a:p>
        </p:txBody>
      </p:sp>
      <p:pic>
        <p:nvPicPr>
          <p:cNvPr id="42" name="Picture 41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17003"/>
            <a:ext cx="815608" cy="1452802"/>
          </a:xfrm>
          <a:prstGeom prst="rect">
            <a:avLst/>
          </a:prstGeom>
        </p:spPr>
      </p:pic>
      <p:sp>
        <p:nvSpPr>
          <p:cNvPr id="14" name="Right Brace 13"/>
          <p:cNvSpPr/>
          <p:nvPr/>
        </p:nvSpPr>
        <p:spPr>
          <a:xfrm rot="16200000">
            <a:off x="2437767" y="2576057"/>
            <a:ext cx="207286" cy="29943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5266" y="4262735"/>
            <a:ext cx="316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 Narrow"/>
                <a:cs typeface="Arial Narrow"/>
              </a:rPr>
              <a:t>phone</a:t>
            </a:r>
            <a:r>
              <a:rPr lang="en-US" sz="2400" dirty="0" smtClean="0">
                <a:latin typeface="Arial Narrow"/>
                <a:cs typeface="Arial Narrow"/>
              </a:rPr>
              <a:t>: feature extraction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		(low computation)</a:t>
            </a:r>
            <a:endParaRPr lang="en-US" sz="2400" dirty="0">
              <a:latin typeface="Arial Narrow"/>
              <a:cs typeface="Arial Narrow"/>
            </a:endParaRPr>
          </a:p>
        </p:txBody>
      </p:sp>
      <p:grpSp>
        <p:nvGrpSpPr>
          <p:cNvPr id="16" name="Group 31"/>
          <p:cNvGrpSpPr/>
          <p:nvPr/>
        </p:nvGrpSpPr>
        <p:grpSpPr>
          <a:xfrm>
            <a:off x="5727709" y="2433096"/>
            <a:ext cx="2067255" cy="1079307"/>
            <a:chOff x="3357808" y="5802868"/>
            <a:chExt cx="3200401" cy="1143000"/>
          </a:xfrm>
        </p:grpSpPr>
        <p:sp>
          <p:nvSpPr>
            <p:cNvPr id="19" name="Cloud 18"/>
            <p:cNvSpPr/>
            <p:nvPr/>
          </p:nvSpPr>
          <p:spPr>
            <a:xfrm>
              <a:off x="3357808" y="5802868"/>
              <a:ext cx="3200401" cy="1143000"/>
            </a:xfrm>
            <a:prstGeom prst="clou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  <a:cs typeface="Arial Narrow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11423" y="6129733"/>
              <a:ext cx="2974051" cy="42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 Narrow"/>
                  <a:cs typeface="Arial Narrow"/>
                </a:rPr>
                <a:t>   backend</a:t>
              </a:r>
              <a:endParaRPr lang="en-US" sz="2000" b="1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261" y="2093025"/>
            <a:ext cx="831985" cy="680142"/>
          </a:xfrm>
          <a:prstGeom prst="rect">
            <a:avLst/>
          </a:prstGeom>
        </p:spPr>
      </p:pic>
      <p:sp>
        <p:nvSpPr>
          <p:cNvPr id="36" name="Right Brace 35"/>
          <p:cNvSpPr/>
          <p:nvPr/>
        </p:nvSpPr>
        <p:spPr>
          <a:xfrm rot="16200000">
            <a:off x="6544101" y="2576057"/>
            <a:ext cx="207286" cy="29943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81600" y="4262735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 Narrow"/>
                <a:cs typeface="Arial Narrow"/>
              </a:rPr>
              <a:t>backend</a:t>
            </a:r>
            <a:r>
              <a:rPr lang="en-US" sz="2400" dirty="0" smtClean="0">
                <a:latin typeface="Arial Narrow"/>
                <a:cs typeface="Arial Narrow"/>
              </a:rPr>
              <a:t>: model training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		   (high computation)</a:t>
            </a:r>
            <a:endParaRPr lang="en-US"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evolution</a:t>
            </a:r>
            <a:endParaRPr lang="en-US" dirty="0" smtClean="0"/>
          </a:p>
        </p:txBody>
      </p: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92" y="2838271"/>
            <a:ext cx="815608" cy="1452802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16200000">
            <a:off x="2079359" y="3197325"/>
            <a:ext cx="207286" cy="29943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858" y="4884003"/>
            <a:ext cx="316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 Narrow"/>
                <a:cs typeface="Arial Narrow"/>
              </a:rPr>
              <a:t>phone</a:t>
            </a:r>
            <a:r>
              <a:rPr lang="en-US" sz="2400" dirty="0" smtClean="0">
                <a:latin typeface="Arial Narrow"/>
                <a:cs typeface="Arial Narrow"/>
              </a:rPr>
              <a:t>: determines when 		to evolve</a:t>
            </a:r>
            <a:endParaRPr lang="en-US" sz="2400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evolution</a:t>
            </a:r>
            <a:endParaRPr lang="en-US" dirty="0" smtClean="0"/>
          </a:p>
        </p:txBody>
      </p: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92" y="2838271"/>
            <a:ext cx="815608" cy="1452802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16200000">
            <a:off x="2079359" y="3197325"/>
            <a:ext cx="207286" cy="29943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858" y="4884003"/>
            <a:ext cx="316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 Narrow"/>
                <a:cs typeface="Arial Narrow"/>
              </a:rPr>
              <a:t>phone</a:t>
            </a:r>
            <a:r>
              <a:rPr lang="en-US" sz="2400" dirty="0" smtClean="0">
                <a:latin typeface="Arial Narrow"/>
                <a:cs typeface="Arial Narrow"/>
              </a:rPr>
              <a:t>: determines when 		to evolve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65883" y="3048000"/>
            <a:ext cx="1277717" cy="95712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29000" y="2007274"/>
            <a:ext cx="12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training</a:t>
            </a:r>
            <a:endParaRPr lang="en-US" sz="2400" dirty="0">
              <a:latin typeface="Arial Narrow"/>
              <a:cs typeface="Arial Narrow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43400" y="2545139"/>
            <a:ext cx="685800" cy="5790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evolution</a:t>
            </a:r>
            <a:endParaRPr lang="en-US" dirty="0" smtClean="0"/>
          </a:p>
        </p:txBody>
      </p: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92" y="2838271"/>
            <a:ext cx="815608" cy="1452802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16200000">
            <a:off x="2079359" y="3197325"/>
            <a:ext cx="207286" cy="29943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858" y="4884003"/>
            <a:ext cx="316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 Narrow"/>
                <a:cs typeface="Arial Narrow"/>
              </a:rPr>
              <a:t>phone</a:t>
            </a:r>
            <a:r>
              <a:rPr lang="en-US" sz="2400" dirty="0" smtClean="0">
                <a:latin typeface="Arial Narrow"/>
                <a:cs typeface="Arial Narrow"/>
              </a:rPr>
              <a:t>: determines when 		to evolve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65883" y="3048000"/>
            <a:ext cx="1277717" cy="95712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096000" y="3048000"/>
            <a:ext cx="1277717" cy="95712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29000" y="2007274"/>
            <a:ext cx="12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training</a:t>
            </a:r>
            <a:endParaRPr lang="en-US" sz="2400" dirty="0">
              <a:latin typeface="Arial Narrow"/>
              <a:cs typeface="Arial Narrow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343400" y="2545139"/>
            <a:ext cx="685800" cy="5790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55275" y="2007274"/>
            <a:ext cx="12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sampled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rot="5400000">
            <a:off x="6946416" y="2620698"/>
            <a:ext cx="579061" cy="2755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evolution</a:t>
            </a:r>
            <a:endParaRPr lang="en-US" dirty="0" smtClean="0"/>
          </a:p>
        </p:txBody>
      </p: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92" y="2838271"/>
            <a:ext cx="815608" cy="1452802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16200000">
            <a:off x="2079359" y="3197325"/>
            <a:ext cx="207286" cy="29943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858" y="4884003"/>
            <a:ext cx="316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 Narrow"/>
                <a:cs typeface="Arial Narrow"/>
              </a:rPr>
              <a:t>phone</a:t>
            </a:r>
            <a:r>
              <a:rPr lang="en-US" sz="2400" dirty="0" smtClean="0">
                <a:latin typeface="Arial Narrow"/>
                <a:cs typeface="Arial Narrow"/>
              </a:rPr>
              <a:t>: determines when 		to evolve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65883" y="3048000"/>
            <a:ext cx="1277717" cy="95712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266083" y="3048000"/>
            <a:ext cx="1277717" cy="95712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44917" y="2376606"/>
            <a:ext cx="1236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match?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419600"/>
            <a:ext cx="76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YES</a:t>
            </a:r>
            <a:endParaRPr lang="en-US" sz="2400" dirty="0">
              <a:latin typeface="Arial Narrow"/>
              <a:cs typeface="Arial Narrow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05400" y="5181600"/>
            <a:ext cx="2009422" cy="629359"/>
            <a:chOff x="5105400" y="5181600"/>
            <a:chExt cx="2009422" cy="629359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257800" y="5256393"/>
              <a:ext cx="1749778" cy="431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do not evolve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/>
                <a:ea typeface="+mj-ea"/>
                <a:cs typeface="Arial Narrow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05400" y="5181600"/>
              <a:ext cx="2009422" cy="629359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7.17095E-6 L -0.17494 7.17095E-6 " pathEditMode="relative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1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evolution</a:t>
            </a:r>
            <a:endParaRPr lang="en-US" dirty="0" smtClean="0"/>
          </a:p>
        </p:txBody>
      </p:sp>
      <p:pic>
        <p:nvPicPr>
          <p:cNvPr id="9" name="Picture 8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92" y="2838271"/>
            <a:ext cx="815608" cy="1452802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16200000">
            <a:off x="2079359" y="3197325"/>
            <a:ext cx="207286" cy="299437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6858" y="4884003"/>
            <a:ext cx="3169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 Narrow"/>
                <a:cs typeface="Arial Narrow"/>
              </a:rPr>
              <a:t>phone</a:t>
            </a:r>
            <a:r>
              <a:rPr lang="en-US" sz="2400" dirty="0" smtClean="0">
                <a:latin typeface="Arial Narrow"/>
                <a:cs typeface="Arial Narrow"/>
              </a:rPr>
              <a:t>: determines when 		to evolve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4665883" y="3048000"/>
            <a:ext cx="1277717" cy="95712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266083" y="3505200"/>
            <a:ext cx="2039717" cy="499923"/>
          </a:xfrm>
          <a:custGeom>
            <a:avLst/>
            <a:gdLst>
              <a:gd name="connsiteX0" fmla="*/ 0 w 1658717"/>
              <a:gd name="connsiteY0" fmla="*/ 1248283 h 1256921"/>
              <a:gd name="connsiteX1" fmla="*/ 246216 w 1658717"/>
              <a:gd name="connsiteY1" fmla="*/ 1209409 h 1256921"/>
              <a:gd name="connsiteX2" fmla="*/ 427638 w 1658717"/>
              <a:gd name="connsiteY2" fmla="*/ 963208 h 1256921"/>
              <a:gd name="connsiteX3" fmla="*/ 570184 w 1658717"/>
              <a:gd name="connsiteY3" fmla="*/ 483763 h 1256921"/>
              <a:gd name="connsiteX4" fmla="*/ 725689 w 1658717"/>
              <a:gd name="connsiteY4" fmla="*/ 82066 h 1256921"/>
              <a:gd name="connsiteX5" fmla="*/ 958946 w 1658717"/>
              <a:gd name="connsiteY5" fmla="*/ 43193 h 1256921"/>
              <a:gd name="connsiteX6" fmla="*/ 1127409 w 1658717"/>
              <a:gd name="connsiteY6" fmla="*/ 341226 h 1256921"/>
              <a:gd name="connsiteX7" fmla="*/ 1244038 w 1658717"/>
              <a:gd name="connsiteY7" fmla="*/ 781796 h 1256921"/>
              <a:gd name="connsiteX8" fmla="*/ 1399542 w 1658717"/>
              <a:gd name="connsiteY8" fmla="*/ 1118703 h 1256921"/>
              <a:gd name="connsiteX9" fmla="*/ 1658717 w 1658717"/>
              <a:gd name="connsiteY9" fmla="*/ 1248283 h 125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717" h="1256921">
                <a:moveTo>
                  <a:pt x="0" y="1248283"/>
                </a:moveTo>
                <a:cubicBezTo>
                  <a:pt x="87471" y="1252602"/>
                  <a:pt x="174943" y="1256921"/>
                  <a:pt x="246216" y="1209409"/>
                </a:cubicBezTo>
                <a:cubicBezTo>
                  <a:pt x="317489" y="1161897"/>
                  <a:pt x="373643" y="1084149"/>
                  <a:pt x="427638" y="963208"/>
                </a:cubicBezTo>
                <a:cubicBezTo>
                  <a:pt x="481633" y="842267"/>
                  <a:pt x="520509" y="630620"/>
                  <a:pt x="570184" y="483763"/>
                </a:cubicBezTo>
                <a:cubicBezTo>
                  <a:pt x="619859" y="336906"/>
                  <a:pt x="660895" y="155494"/>
                  <a:pt x="725689" y="82066"/>
                </a:cubicBezTo>
                <a:cubicBezTo>
                  <a:pt x="790483" y="8638"/>
                  <a:pt x="891993" y="0"/>
                  <a:pt x="958946" y="43193"/>
                </a:cubicBezTo>
                <a:cubicBezTo>
                  <a:pt x="1025899" y="86386"/>
                  <a:pt x="1079894" y="218126"/>
                  <a:pt x="1127409" y="341226"/>
                </a:cubicBezTo>
                <a:cubicBezTo>
                  <a:pt x="1174924" y="464326"/>
                  <a:pt x="1198683" y="652217"/>
                  <a:pt x="1244038" y="781796"/>
                </a:cubicBezTo>
                <a:cubicBezTo>
                  <a:pt x="1289393" y="911375"/>
                  <a:pt x="1330429" y="1040955"/>
                  <a:pt x="1399542" y="1118703"/>
                </a:cubicBezTo>
                <a:cubicBezTo>
                  <a:pt x="1468655" y="1196451"/>
                  <a:pt x="1658717" y="1248283"/>
                  <a:pt x="1658717" y="1248283"/>
                </a:cubicBezTo>
              </a:path>
            </a:pathLst>
          </a:custGeom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44917" y="2376606"/>
            <a:ext cx="177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match?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4419600"/>
            <a:ext cx="76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NO</a:t>
            </a:r>
            <a:endParaRPr lang="en-US" sz="2400" dirty="0">
              <a:latin typeface="Arial Narrow"/>
              <a:cs typeface="Arial Narrow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4419600" y="4896655"/>
            <a:ext cx="3258917" cy="1351745"/>
            <a:chOff x="5105400" y="5147179"/>
            <a:chExt cx="2009422" cy="594724"/>
          </a:xfrm>
        </p:grpSpPr>
        <p:sp>
          <p:nvSpPr>
            <p:cNvPr id="18" name="Title 1"/>
            <p:cNvSpPr txBox="1">
              <a:spLocks/>
            </p:cNvSpPr>
            <p:nvPr/>
          </p:nvSpPr>
          <p:spPr>
            <a:xfrm>
              <a:off x="5257800" y="5147179"/>
              <a:ext cx="1749778" cy="5410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evolve</a:t>
              </a:r>
            </a:p>
            <a:p>
              <a:pPr lvl="0" algn="ctr">
                <a:spcBef>
                  <a:spcPct val="0"/>
                </a:spcBef>
                <a:defRPr/>
              </a:pPr>
              <a:r>
                <a:rPr lang="en-US" sz="2400" dirty="0" smtClean="0">
                  <a:latin typeface="Arial Narrow"/>
                  <a:ea typeface="ＭＳ Ｐゴシック" charset="-128"/>
                  <a:cs typeface="Arial Narrow"/>
                </a:rPr>
                <a:t>(</a:t>
              </a:r>
              <a:r>
                <a:rPr lang="en-US" sz="2400" i="1" dirty="0" smtClean="0">
                  <a:latin typeface="Arial Narrow"/>
                  <a:ea typeface="ＭＳ Ｐゴシック" charset="-128"/>
                  <a:cs typeface="Arial Narrow"/>
                </a:rPr>
                <a:t>train new model using backend as before)</a:t>
              </a:r>
              <a:endParaRPr lang="en-US" sz="2400" i="1" dirty="0">
                <a:latin typeface="Arial Narrow"/>
                <a:cs typeface="Arial Narrow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05400" y="5181600"/>
              <a:ext cx="2009422" cy="560303"/>
            </a:xfrm>
            <a:prstGeom prst="round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7.17095E-6 L -0.17494 7.17095E-6 " pathEditMode="relative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an-evolution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473075"/>
            <a:ext cx="9066136" cy="6232525"/>
          </a:xfrm>
          <a:prstGeom prst="rect">
            <a:avLst/>
          </a:prstGeom>
        </p:spPr>
      </p:pic>
      <p:pic>
        <p:nvPicPr>
          <p:cNvPr id="9" name="Picture 8" descr="dot-mo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13000"/>
            <a:ext cx="3056524" cy="1956175"/>
          </a:xfrm>
          <a:prstGeom prst="rect">
            <a:avLst/>
          </a:prstGeom>
        </p:spPr>
      </p:pic>
      <p:pic>
        <p:nvPicPr>
          <p:cNvPr id="10" name="Picture 9" descr="mica-mo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111" y="1333499"/>
            <a:ext cx="2228783" cy="130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evolution</a:t>
            </a:r>
            <a:endParaRPr lang="en-US" dirty="0" smtClean="0"/>
          </a:p>
        </p:txBody>
      </p:sp>
      <p:pic>
        <p:nvPicPr>
          <p:cNvPr id="44" name="Picture 43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98358" cy="16002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3733800"/>
            <a:ext cx="1856585" cy="13716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828800" y="5703332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new speaker voice </a:t>
            </a:r>
            <a:r>
              <a:rPr lang="en-US" b="1" dirty="0" smtClean="0">
                <a:latin typeface="Arial Narrow"/>
                <a:cs typeface="Arial Narrow"/>
              </a:rPr>
              <a:t>model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66999" y="5193268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training</a:t>
            </a:r>
            <a:endParaRPr 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21E-6 -2.98473E-6 L 0.24179 -2.98473E-6 " pathEditMode="relative" ptsTypes="AA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evolution</a:t>
            </a:r>
            <a:endParaRPr lang="en-US" dirty="0" smtClean="0"/>
          </a:p>
        </p:txBody>
      </p:sp>
      <p:pic>
        <p:nvPicPr>
          <p:cNvPr id="45" name="Picture 44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05000"/>
            <a:ext cx="898358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733800"/>
            <a:ext cx="1797050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1" y="5703332"/>
            <a:ext cx="266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new speaker voice </a:t>
            </a:r>
            <a:r>
              <a:rPr lang="en-US" sz="2400" b="1" dirty="0" smtClean="0">
                <a:latin typeface="Arial Narrow"/>
                <a:cs typeface="Arial Narrow"/>
              </a:rPr>
              <a:t>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5193268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training</a:t>
            </a:r>
            <a:endParaRPr 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158E-6 -1.91578E-6 L 0.25082 -1.91578E-6 " pathEditMode="relative" ptsTypes="AA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evolution</a:t>
            </a:r>
            <a:endParaRPr lang="en-US" dirty="0" smtClean="0"/>
          </a:p>
        </p:txBody>
      </p:sp>
      <p:pic>
        <p:nvPicPr>
          <p:cNvPr id="8" name="Picture 7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05000"/>
            <a:ext cx="898358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733800"/>
            <a:ext cx="1981200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1" y="5703332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new speaker voice </a:t>
            </a:r>
            <a:r>
              <a:rPr lang="en-US" sz="3200" b="1" dirty="0" smtClean="0">
                <a:latin typeface="Arial Narrow"/>
                <a:cs typeface="Arial Narrow"/>
              </a:rPr>
              <a:t>model</a:t>
            </a:r>
            <a:endParaRPr lang="en-US" sz="3200" b="1" dirty="0"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400" y="5193268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training</a:t>
            </a:r>
            <a:endParaRPr lang="en-US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079E-6 2.98473E-6 L 0.27514 2.98473E-6 " pathEditMode="relative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44" name="Picture 43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898358" cy="1600200"/>
          </a:xfrm>
          <a:prstGeom prst="rect">
            <a:avLst/>
          </a:prstGeom>
        </p:spPr>
      </p:pic>
      <p:pic>
        <p:nvPicPr>
          <p:cNvPr id="9" name="Picture 8" descr="iph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533" y="5181600"/>
            <a:ext cx="739467" cy="1365419"/>
          </a:xfrm>
          <a:prstGeom prst="rect">
            <a:avLst/>
          </a:prstGeom>
        </p:spPr>
      </p:pic>
      <p:pic>
        <p:nvPicPr>
          <p:cNvPr id="10" name="Picture 9" descr="n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001" y="1447800"/>
            <a:ext cx="1537399" cy="86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921E-6 -3.12818E-6 L 0.22512 0.15549 " pathEditMode="relative" ptsTypes="AA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632E-6 -4.646E-6 L -0.20844 0.15549 " pathEditMode="relative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894E-6 -2.74873E-6 L -0.19176 -0.1777 " pathEditMode="relative" ptsTypes="AA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3" y="3968581"/>
            <a:ext cx="739467" cy="136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1" y="2491166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B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921" y="542186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Phone C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1547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1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472440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3" y="3968581"/>
            <a:ext cx="739467" cy="136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1" y="2491166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B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921" y="542186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Phone C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1547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1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472440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05582" y="2121834"/>
            <a:ext cx="5072678" cy="2907366"/>
          </a:xfrm>
          <a:prstGeom prst="roundRect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84358" y="2242066"/>
            <a:ext cx="275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we have two options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2200" y="2895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1. train a new classifier for each speaker (costly for power, inference delay)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3" y="3968581"/>
            <a:ext cx="739467" cy="136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1" y="2491166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B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921" y="542186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Phone C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1547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1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472440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05582" y="2121834"/>
            <a:ext cx="5072678" cy="2907366"/>
          </a:xfrm>
          <a:prstGeom prst="roundRect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84358" y="2242066"/>
            <a:ext cx="275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we have two options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2200" y="2895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1. train a new classifier for each speaker (costly for power, inference delay)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3889176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2. re-use already available classifiers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3" y="3968581"/>
            <a:ext cx="739467" cy="136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1" y="2491166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B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921" y="542186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Phone C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1547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1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472440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05582" y="2121834"/>
            <a:ext cx="5072678" cy="2907366"/>
          </a:xfrm>
          <a:prstGeom prst="roundRect">
            <a:avLst/>
          </a:prstGeom>
          <a:solidFill>
            <a:srgbClr val="FF0000">
              <a:alpha val="7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84358" y="2242066"/>
            <a:ext cx="275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we have two options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62200" y="28956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/>
                <a:cs typeface="Arial Narrow"/>
              </a:rPr>
              <a:t>1. train a new classifier for each speaker (costly for power, inference delay)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2200" y="36576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rial Narrow"/>
                <a:cs typeface="Arial Narrow"/>
              </a:rPr>
              <a:t>2. re-use already available classifiers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3" y="3968581"/>
            <a:ext cx="739467" cy="136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1" y="2491166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B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921" y="542186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Phone C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1547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1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472440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-0.66788 0.00046 " pathEditMode="relative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21E-6 -7.58908E-7 L -0.21678 -0.1888 " pathEditMode="relative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3" y="3968581"/>
            <a:ext cx="739467" cy="136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1" y="2491166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B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921" y="542186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Phone C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0128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B’s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1" y="33822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C’s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1547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1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109" y="2491383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0579" y="4719421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21E-6 -3.12818E-6 L 0.66701 0.15548 " pathEditMode="relative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21E-6 -7.58908E-7 L 0.45128 -0.12216 " pathEditMode="relative" ptsTypes="AA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an-evolution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473075"/>
            <a:ext cx="9066136" cy="6232525"/>
          </a:xfrm>
          <a:prstGeom prst="rect">
            <a:avLst/>
          </a:prstGeom>
        </p:spPr>
      </p:pic>
      <p:pic>
        <p:nvPicPr>
          <p:cNvPr id="9" name="Picture 8" descr="dot-mo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13000"/>
            <a:ext cx="3056524" cy="1956175"/>
          </a:xfrm>
          <a:prstGeom prst="rect">
            <a:avLst/>
          </a:prstGeom>
        </p:spPr>
      </p:pic>
      <p:pic>
        <p:nvPicPr>
          <p:cNvPr id="10" name="Picture 9" descr="mica-mo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111" y="1333499"/>
            <a:ext cx="2228783" cy="1304075"/>
          </a:xfrm>
          <a:prstGeom prst="rect">
            <a:avLst/>
          </a:prstGeom>
        </p:spPr>
      </p:pic>
      <p:pic>
        <p:nvPicPr>
          <p:cNvPr id="12" name="Picture 11" descr="telos-mo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423" y="86852"/>
            <a:ext cx="2874903" cy="2503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3" y="3968581"/>
            <a:ext cx="739467" cy="136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1" y="2491166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B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921" y="542186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Phone C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0128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B’s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1" y="33822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C’s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1547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1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35346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A’s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1" y="390396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C’s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490657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9559" y="3013671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21E-6 -3.12818E-6 L 0.21678 0.39981 " pathEditMode="relative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-0.45006 0.37806 " pathEditMode="relative" ptsTypes="AA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3" y="3968581"/>
            <a:ext cx="739467" cy="136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1" y="2491166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B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921" y="542186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Phone C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0128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B’s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1" y="33822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C’s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1547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199" y="52372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A’s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56065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B’s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1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35346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A’s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1" y="390396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C’s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classification model pooling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933" y="3968581"/>
            <a:ext cx="739467" cy="13654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1" y="2491166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A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A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Phone B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1921" y="5421868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  Phone C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0128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B’s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1" y="33822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C’s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4715470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C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2199" y="52372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A’s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56065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B’s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1" y="3012898"/>
            <a:ext cx="184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Speaker B</a:t>
            </a:r>
            <a:r>
              <a:rPr lang="en-US" dirty="0" smtClean="0">
                <a:latin typeface="Arial Narrow"/>
                <a:cs typeface="Arial Narrow"/>
              </a:rPr>
              <a:t>’s</a:t>
            </a:r>
            <a:r>
              <a:rPr lang="en-US" b="1" dirty="0" smtClean="0">
                <a:latin typeface="Arial Narrow"/>
                <a:cs typeface="Arial Narrow"/>
              </a:rPr>
              <a:t> model</a:t>
            </a: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35346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A’s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1" y="390396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Speaker C’s model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1691440" y="1558229"/>
            <a:ext cx="5623760" cy="3952802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ready to run the collaborative inference algorithm</a:t>
            </a:r>
          </a:p>
          <a:p>
            <a:pPr algn="ctr"/>
            <a:endParaRPr lang="en-US" sz="1100" b="1" dirty="0" smtClean="0">
              <a:latin typeface="Arial Narrow"/>
              <a:cs typeface="Arial Narrow"/>
            </a:endParaRPr>
          </a:p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- local inference first</a:t>
            </a:r>
          </a:p>
          <a:p>
            <a:pPr algn="ctr"/>
            <a:r>
              <a:rPr lang="en-US" sz="2000" b="1" dirty="0" smtClean="0">
                <a:latin typeface="Arial Narrow"/>
                <a:cs typeface="Arial Narrow"/>
              </a:rPr>
              <a:t>- final inference later</a:t>
            </a:r>
            <a:endParaRPr lang="en-US" sz="20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1905000"/>
            <a:ext cx="176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two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1752600" y="2514600"/>
            <a:ext cx="5562600" cy="1447800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09800" y="282362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1. </a:t>
            </a:r>
            <a:r>
              <a:rPr lang="en-US" sz="2800" u="sng" dirty="0" smtClean="0">
                <a:latin typeface="Arial Narrow"/>
                <a:cs typeface="Arial Narrow"/>
              </a:rPr>
              <a:t>local inference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(running independently in parallel on each mobile phone)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76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two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1752600" y="2514600"/>
            <a:ext cx="5562600" cy="1447800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1752600" y="4267200"/>
            <a:ext cx="5562600" cy="1447800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1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282362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1. </a:t>
            </a:r>
            <a:r>
              <a:rPr lang="en-US" sz="2800" u="sng" dirty="0" smtClean="0">
                <a:latin typeface="Arial Narrow"/>
                <a:cs typeface="Arial Narrow"/>
              </a:rPr>
              <a:t>local inference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(running independently in parallel on each mobile phone)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1905000"/>
            <a:ext cx="176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two phases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4343400"/>
            <a:ext cx="5105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2. </a:t>
            </a:r>
            <a:r>
              <a:rPr lang="en-US" sz="2800" u="sng" dirty="0" smtClean="0">
                <a:latin typeface="Arial Narrow"/>
                <a:cs typeface="Arial Narrow"/>
              </a:rPr>
              <a:t>final inference</a:t>
            </a:r>
            <a:r>
              <a:rPr lang="en-US" sz="2800" dirty="0" smtClean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(after collecting Local Inference results, to get better confidence about the final classification result)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 Diagonal Corner Rectangle 29"/>
          <p:cNvSpPr/>
          <p:nvPr/>
        </p:nvSpPr>
        <p:spPr>
          <a:xfrm>
            <a:off x="228600" y="1417638"/>
            <a:ext cx="2286000" cy="461665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local inference (LI)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33" y="4218857"/>
            <a:ext cx="739467" cy="1365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Phone A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FFF9"/>
                </a:solidFill>
                <a:latin typeface="Arial Narrow"/>
                <a:cs typeface="Arial Narrow"/>
              </a:rPr>
              <a:t>Phone B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442" y="531282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BC15"/>
                </a:solidFill>
                <a:latin typeface="Arial Narrow"/>
                <a:cs typeface="Arial Narrow"/>
              </a:rPr>
              <a:t>  Phone C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Diagonal Corner Rectangle 24"/>
          <p:cNvSpPr/>
          <p:nvPr/>
        </p:nvSpPr>
        <p:spPr>
          <a:xfrm>
            <a:off x="228600" y="1417638"/>
            <a:ext cx="2286000" cy="461665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33" y="4218857"/>
            <a:ext cx="739467" cy="1365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Phone A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FFF9"/>
                </a:solidFill>
                <a:latin typeface="Arial Narrow"/>
                <a:cs typeface="Arial Narrow"/>
              </a:rPr>
              <a:t>Phone B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442" y="531282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BC15"/>
                </a:solidFill>
                <a:latin typeface="Arial Narrow"/>
                <a:cs typeface="Arial Narrow"/>
              </a:rPr>
              <a:t>  Phone C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44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speaker A speaking!!!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52709" y="4042144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46721" y="5682152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4600" y="3372718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local inference (LI)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 Diagonal Corner Rectangle 29"/>
          <p:cNvSpPr/>
          <p:nvPr/>
        </p:nvSpPr>
        <p:spPr>
          <a:xfrm>
            <a:off x="228600" y="1417638"/>
            <a:ext cx="2286000" cy="461665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33" y="4218857"/>
            <a:ext cx="739467" cy="1365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Phone A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FFF9"/>
                </a:solidFill>
                <a:latin typeface="Arial Narrow"/>
                <a:cs typeface="Arial Narrow"/>
              </a:rPr>
              <a:t>Phone B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442" y="531282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BC15"/>
                </a:solidFill>
                <a:latin typeface="Arial Narrow"/>
                <a:cs typeface="Arial Narrow"/>
              </a:rPr>
              <a:t>  Phone C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44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speaker A speaking!!!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52709" y="4042144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46721" y="5682152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4600" y="3372718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local inference (LI)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2400" y="3003386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46682" y="50758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23326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Diagonal Corner Rectangle 32"/>
          <p:cNvSpPr/>
          <p:nvPr/>
        </p:nvSpPr>
        <p:spPr>
          <a:xfrm>
            <a:off x="228600" y="1417638"/>
            <a:ext cx="2286000" cy="461665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6946" y="3335523"/>
            <a:ext cx="2053876" cy="261144"/>
          </a:xfrm>
          <a:prstGeom prst="rect">
            <a:avLst/>
          </a:prstGeom>
          <a:solidFill>
            <a:srgbClr val="FFFF00">
              <a:alpha val="55000"/>
            </a:srgbClr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33" y="4218857"/>
            <a:ext cx="739467" cy="1365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Phone A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FFF9"/>
                </a:solidFill>
                <a:latin typeface="Arial Narrow"/>
                <a:cs typeface="Arial Narrow"/>
              </a:rPr>
              <a:t>Phone B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442" y="531282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BC15"/>
                </a:solidFill>
                <a:latin typeface="Arial Narrow"/>
                <a:cs typeface="Arial Narrow"/>
              </a:rPr>
              <a:t>  Phone C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44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speaker A speaking!!!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52709" y="4042144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46721" y="5682152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4600" y="3372718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local inference (LI)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2895600"/>
            <a:ext cx="2194282" cy="14370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2400" y="3003386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latin typeface="Arial Narrow"/>
                <a:cs typeface="Arial Narrow"/>
              </a:rPr>
              <a:t>Prob(A</a:t>
            </a:r>
            <a:r>
              <a:rPr lang="en-US" dirty="0" smtClean="0"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6682" y="50758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1800" y="23326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an-evolution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473075"/>
            <a:ext cx="9066136" cy="6232525"/>
          </a:xfrm>
          <a:prstGeom prst="rect">
            <a:avLst/>
          </a:prstGeom>
        </p:spPr>
      </p:pic>
      <p:pic>
        <p:nvPicPr>
          <p:cNvPr id="9" name="Picture 8" descr="dot-mo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13000"/>
            <a:ext cx="3056524" cy="1956175"/>
          </a:xfrm>
          <a:prstGeom prst="rect">
            <a:avLst/>
          </a:prstGeom>
        </p:spPr>
      </p:pic>
      <p:pic>
        <p:nvPicPr>
          <p:cNvPr id="10" name="Picture 9" descr="mica-mo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111" y="1333499"/>
            <a:ext cx="2228783" cy="1304075"/>
          </a:xfrm>
          <a:prstGeom prst="rect">
            <a:avLst/>
          </a:prstGeom>
        </p:spPr>
      </p:pic>
      <p:pic>
        <p:nvPicPr>
          <p:cNvPr id="12" name="Picture 11" descr="telos-mo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7423" y="86852"/>
            <a:ext cx="2874903" cy="2503948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0501" y="79442"/>
            <a:ext cx="990600" cy="1829135"/>
          </a:xfrm>
          <a:prstGeom prst="rect">
            <a:avLst/>
          </a:prstGeom>
        </p:spPr>
      </p:pic>
      <p:pic>
        <p:nvPicPr>
          <p:cNvPr id="14" name="Picture 13" descr="n90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1929954"/>
            <a:ext cx="2386461" cy="1346646"/>
          </a:xfrm>
          <a:prstGeom prst="rect">
            <a:avLst/>
          </a:prstGeom>
        </p:spPr>
      </p:pic>
      <p:pic>
        <p:nvPicPr>
          <p:cNvPr id="16" name="Picture 15" descr="nexus-on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120426"/>
            <a:ext cx="1315453" cy="234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Diagonal Corner Rectangle 27"/>
          <p:cNvSpPr/>
          <p:nvPr/>
        </p:nvSpPr>
        <p:spPr>
          <a:xfrm>
            <a:off x="228600" y="1417638"/>
            <a:ext cx="2286000" cy="461665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18754" y="5428786"/>
            <a:ext cx="2053876" cy="261144"/>
          </a:xfrm>
          <a:prstGeom prst="rect">
            <a:avLst/>
          </a:prstGeom>
          <a:solidFill>
            <a:srgbClr val="FFFF00">
              <a:alpha val="55000"/>
            </a:srgbClr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33" y="4218857"/>
            <a:ext cx="739467" cy="1365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Phone A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FFF9"/>
                </a:solidFill>
                <a:latin typeface="Arial Narrow"/>
                <a:cs typeface="Arial Narrow"/>
              </a:rPr>
              <a:t>Phone B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442" y="531282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BC15"/>
                </a:solidFill>
                <a:latin typeface="Arial Narrow"/>
                <a:cs typeface="Arial Narrow"/>
              </a:rPr>
              <a:t>  Phone C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44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speaker A speaking!!!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52709" y="4042144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46721" y="5682152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4600" y="3372718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" y="3003386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local inference (LI)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6682" y="50758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23326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47375" y="4997348"/>
            <a:ext cx="2194282" cy="14370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 Diagonal Corner Rectangle 27"/>
          <p:cNvSpPr/>
          <p:nvPr/>
        </p:nvSpPr>
        <p:spPr>
          <a:xfrm>
            <a:off x="228600" y="1417638"/>
            <a:ext cx="2286000" cy="461665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18754" y="5428786"/>
            <a:ext cx="2053876" cy="261144"/>
          </a:xfrm>
          <a:prstGeom prst="rect">
            <a:avLst/>
          </a:prstGeom>
          <a:solidFill>
            <a:srgbClr val="FFFF00">
              <a:alpha val="55000"/>
            </a:srgbClr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33" y="4218857"/>
            <a:ext cx="739467" cy="1365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Phone A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FFF9"/>
                </a:solidFill>
                <a:latin typeface="Arial Narrow"/>
                <a:cs typeface="Arial Narrow"/>
              </a:rPr>
              <a:t>Phone B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442" y="531282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BC15"/>
                </a:solidFill>
                <a:latin typeface="Arial Narrow"/>
                <a:cs typeface="Arial Narrow"/>
              </a:rPr>
              <a:t>  Phone C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44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speaker A speaking!!!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52709" y="4042144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46721" y="5682152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4600" y="3372718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" y="3003386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local inference (LI)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6682" y="50758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23326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47375" y="4997348"/>
            <a:ext cx="2194282" cy="14370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61911" y="5833534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 Diagonal Corner Rectangle 32"/>
          <p:cNvSpPr/>
          <p:nvPr/>
        </p:nvSpPr>
        <p:spPr>
          <a:xfrm>
            <a:off x="228600" y="1417638"/>
            <a:ext cx="2286000" cy="461665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7518" y="2682332"/>
            <a:ext cx="2053876" cy="261144"/>
          </a:xfrm>
          <a:prstGeom prst="rect">
            <a:avLst/>
          </a:prstGeom>
          <a:solidFill>
            <a:srgbClr val="FFFF00">
              <a:alpha val="55000"/>
            </a:srgbClr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33" y="4218857"/>
            <a:ext cx="739467" cy="1365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Phone A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FFF9"/>
                </a:solidFill>
                <a:latin typeface="Arial Narrow"/>
                <a:cs typeface="Arial Narrow"/>
              </a:rPr>
              <a:t>Phone B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442" y="531282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BC15"/>
                </a:solidFill>
                <a:latin typeface="Arial Narrow"/>
                <a:cs typeface="Arial Narrow"/>
              </a:rPr>
              <a:t>  Phone C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44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speaker A speaking!!!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52709" y="4042144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46721" y="5682152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4600" y="3372718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local inference (LI)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64750" y="2242740"/>
            <a:ext cx="2194282" cy="14370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003386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6682" y="50758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1800" y="23326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228600" y="1417638"/>
            <a:ext cx="2286000" cy="461665"/>
          </a:xfrm>
          <a:prstGeom prst="round2DiagRect">
            <a:avLst/>
          </a:prstGeom>
          <a:gradFill flip="none" rotWithShape="1">
            <a:gsLst>
              <a:gs pos="3000">
                <a:schemeClr val="bg2">
                  <a:lumMod val="60000"/>
                  <a:lumOff val="40000"/>
                </a:schemeClr>
              </a:gs>
              <a:gs pos="51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7518" y="2682332"/>
            <a:ext cx="2053876" cy="261144"/>
          </a:xfrm>
          <a:prstGeom prst="rect">
            <a:avLst/>
          </a:prstGeom>
          <a:solidFill>
            <a:srgbClr val="FFFF00">
              <a:alpha val="55000"/>
            </a:srgbClr>
          </a:solidFill>
          <a:ln w="508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33" y="4218857"/>
            <a:ext cx="739467" cy="1365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Phone A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FFF9"/>
                </a:solidFill>
                <a:latin typeface="Arial Narrow"/>
                <a:cs typeface="Arial Narrow"/>
              </a:rPr>
              <a:t>Phone B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442" y="531282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BC15"/>
                </a:solidFill>
                <a:latin typeface="Arial Narrow"/>
                <a:cs typeface="Arial Narrow"/>
              </a:rPr>
              <a:t>  Phone C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447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speaker A speaking!!!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52709" y="4042144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46721" y="5682152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4600" y="3372718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local inference (LI)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64750" y="2242740"/>
            <a:ext cx="2194282" cy="143701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003386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6682" y="50758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81800" y="2332672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1691440" y="1558229"/>
            <a:ext cx="5623760" cy="3952802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 Narrow"/>
                <a:cs typeface="Arial Narrow"/>
              </a:rPr>
              <a:t>individual classification can be misleading!</a:t>
            </a:r>
            <a:endParaRPr lang="en-US" sz="2400" b="1" dirty="0"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Diagonal Corner Rectangle 21"/>
          <p:cNvSpPr/>
          <p:nvPr/>
        </p:nvSpPr>
        <p:spPr>
          <a:xfrm>
            <a:off x="244642" y="1417638"/>
            <a:ext cx="2308067" cy="46166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1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final inference (FI)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pic>
        <p:nvPicPr>
          <p:cNvPr id="11" name="Picture 10" descr="nexus-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042" y="2491166"/>
            <a:ext cx="898358" cy="1600200"/>
          </a:xfrm>
          <a:prstGeom prst="rect">
            <a:avLst/>
          </a:prstGeom>
        </p:spPr>
      </p:pic>
      <p:pic>
        <p:nvPicPr>
          <p:cNvPr id="12" name="Picture 11" descr="n9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91166"/>
            <a:ext cx="1537399" cy="867532"/>
          </a:xfrm>
          <a:prstGeom prst="rect">
            <a:avLst/>
          </a:prstGeom>
        </p:spPr>
      </p:pic>
      <p:pic>
        <p:nvPicPr>
          <p:cNvPr id="13" name="Picture 12" descr="iph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33" y="4218857"/>
            <a:ext cx="739467" cy="13654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042" y="2121834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Arial Narrow"/>
                <a:cs typeface="Arial Narrow"/>
              </a:rPr>
              <a:t>Phone A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242" y="205740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9FFF9"/>
                </a:solidFill>
                <a:latin typeface="Arial Narrow"/>
                <a:cs typeface="Arial Narrow"/>
              </a:rPr>
              <a:t>Phone B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2442" y="5312820"/>
            <a:ext cx="112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EBC15"/>
                </a:solidFill>
                <a:latin typeface="Arial Narrow"/>
                <a:cs typeface="Arial Narrow"/>
              </a:rPr>
              <a:t>  Phone C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1447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each phone gathers LI results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552709" y="4042144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846721" y="5682152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4600" y="3372718"/>
            <a:ext cx="358408" cy="718648"/>
          </a:xfrm>
          <a:custGeom>
            <a:avLst/>
            <a:gdLst>
              <a:gd name="connsiteX0" fmla="*/ 0 w 466084"/>
              <a:gd name="connsiteY0" fmla="*/ 1101008 h 1644716"/>
              <a:gd name="connsiteX1" fmla="*/ 34956 w 466084"/>
              <a:gd name="connsiteY1" fmla="*/ 530115 h 1644716"/>
              <a:gd name="connsiteX2" fmla="*/ 104869 w 466084"/>
              <a:gd name="connsiteY2" fmla="*/ 518464 h 1644716"/>
              <a:gd name="connsiteX3" fmla="*/ 163129 w 466084"/>
              <a:gd name="connsiteY3" fmla="*/ 1567044 h 1644716"/>
              <a:gd name="connsiteX4" fmla="*/ 244694 w 466084"/>
              <a:gd name="connsiteY4" fmla="*/ 52429 h 1644716"/>
              <a:gd name="connsiteX5" fmla="*/ 302955 w 466084"/>
              <a:gd name="connsiteY5" fmla="*/ 1252470 h 1644716"/>
              <a:gd name="connsiteX6" fmla="*/ 419476 w 466084"/>
              <a:gd name="connsiteY6" fmla="*/ 1229168 h 1644716"/>
              <a:gd name="connsiteX7" fmla="*/ 466084 w 466084"/>
              <a:gd name="connsiteY7" fmla="*/ 646624 h 164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084" h="1644716">
                <a:moveTo>
                  <a:pt x="0" y="1101008"/>
                </a:moveTo>
                <a:cubicBezTo>
                  <a:pt x="8739" y="864107"/>
                  <a:pt x="17478" y="627206"/>
                  <a:pt x="34956" y="530115"/>
                </a:cubicBezTo>
                <a:cubicBezTo>
                  <a:pt x="52434" y="433024"/>
                  <a:pt x="83507" y="345643"/>
                  <a:pt x="104869" y="518464"/>
                </a:cubicBezTo>
                <a:cubicBezTo>
                  <a:pt x="126231" y="691285"/>
                  <a:pt x="139825" y="1644716"/>
                  <a:pt x="163129" y="1567044"/>
                </a:cubicBezTo>
                <a:cubicBezTo>
                  <a:pt x="186433" y="1489372"/>
                  <a:pt x="221390" y="104858"/>
                  <a:pt x="244694" y="52429"/>
                </a:cubicBezTo>
                <a:cubicBezTo>
                  <a:pt x="267998" y="0"/>
                  <a:pt x="273825" y="1056347"/>
                  <a:pt x="302955" y="1252470"/>
                </a:cubicBezTo>
                <a:cubicBezTo>
                  <a:pt x="332085" y="1448593"/>
                  <a:pt x="392288" y="1330142"/>
                  <a:pt x="419476" y="1229168"/>
                </a:cubicBezTo>
                <a:cubicBezTo>
                  <a:pt x="446664" y="1128194"/>
                  <a:pt x="466084" y="646624"/>
                  <a:pt x="466084" y="64662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30033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2709" y="5075872"/>
            <a:ext cx="15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86600" y="23326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30033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30033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52709" y="5075872"/>
            <a:ext cx="15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2709" y="5075872"/>
            <a:ext cx="15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6600" y="23326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86600" y="23326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127E-6 -9.9491E-7 L 0.23346 0.35539 " pathEditMode="relative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127E-6 2.77649E-7 L 0.73372 -0.04257 " pathEditMode="relative" ptsTypes="AA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695E-6 1.37436E-6 L -0.2418 -0.23322 " pathEditMode="relative" ptsTypes="AA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163E-6 -0.02984 L 0.49192 -0.296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-0.0354 L -0.74119 0.2313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" y="1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0354 L -0.49922 0.508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23" grpId="0"/>
      <p:bldP spid="27" grpId="0"/>
      <p:bldP spid="31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 Diagonal Corner Rectangle 21"/>
          <p:cNvSpPr/>
          <p:nvPr/>
        </p:nvSpPr>
        <p:spPr>
          <a:xfrm>
            <a:off x="244642" y="1417638"/>
            <a:ext cx="2308067" cy="46166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1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final inference (FI)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1447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on each phone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80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9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 Diagonal Corner Rectangle 26"/>
          <p:cNvSpPr/>
          <p:nvPr/>
        </p:nvSpPr>
        <p:spPr>
          <a:xfrm>
            <a:off x="244642" y="1417638"/>
            <a:ext cx="2308067" cy="46166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1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80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9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3124200" y="2855525"/>
            <a:ext cx="381000" cy="1030675"/>
            <a:chOff x="2450091" y="2855525"/>
            <a:chExt cx="381000" cy="1030675"/>
          </a:xfrm>
        </p:grpSpPr>
        <p:sp>
          <p:nvSpPr>
            <p:cNvPr id="36" name="TextBox 35"/>
            <p:cNvSpPr txBox="1"/>
            <p:nvPr/>
          </p:nvSpPr>
          <p:spPr>
            <a:xfrm>
              <a:off x="2450091" y="285552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50091" y="314794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0091" y="3424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5638800" y="2855525"/>
            <a:ext cx="381000" cy="1030675"/>
            <a:chOff x="4953000" y="2855525"/>
            <a:chExt cx="381000" cy="1030675"/>
          </a:xfrm>
        </p:grpSpPr>
        <p:sp>
          <p:nvSpPr>
            <p:cNvPr id="40" name="TextBox 39"/>
            <p:cNvSpPr txBox="1"/>
            <p:nvPr/>
          </p:nvSpPr>
          <p:spPr>
            <a:xfrm>
              <a:off x="4953000" y="285552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3000" y="314794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3000" y="3424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final inference (FI)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1447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on each phone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 Diagonal Corner Rectangle 26"/>
          <p:cNvSpPr/>
          <p:nvPr/>
        </p:nvSpPr>
        <p:spPr>
          <a:xfrm>
            <a:off x="244642" y="1417638"/>
            <a:ext cx="2308067" cy="46166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1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80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9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3124200" y="2855525"/>
            <a:ext cx="381000" cy="1030675"/>
            <a:chOff x="2450091" y="2855525"/>
            <a:chExt cx="381000" cy="1030675"/>
          </a:xfrm>
        </p:grpSpPr>
        <p:sp>
          <p:nvSpPr>
            <p:cNvPr id="36" name="TextBox 35"/>
            <p:cNvSpPr txBox="1"/>
            <p:nvPr/>
          </p:nvSpPr>
          <p:spPr>
            <a:xfrm>
              <a:off x="2450091" y="285552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50091" y="314794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0091" y="3424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5638800" y="2855525"/>
            <a:ext cx="381000" cy="1030675"/>
            <a:chOff x="4953000" y="2855525"/>
            <a:chExt cx="381000" cy="1030675"/>
          </a:xfrm>
        </p:grpSpPr>
        <p:sp>
          <p:nvSpPr>
            <p:cNvPr id="40" name="TextBox 39"/>
            <p:cNvSpPr txBox="1"/>
            <p:nvPr/>
          </p:nvSpPr>
          <p:spPr>
            <a:xfrm>
              <a:off x="4953000" y="285552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3000" y="314794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3000" y="3424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52709" y="4717197"/>
            <a:ext cx="4000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EBC15"/>
                </a:solidFill>
                <a:latin typeface="Arial Narrow"/>
                <a:cs typeface="Arial Narrow"/>
              </a:rPr>
              <a:t>	</a:t>
            </a:r>
            <a:r>
              <a:rPr lang="en-US" sz="2000" b="1" u="sng" dirty="0" smtClean="0">
                <a:solidFill>
                  <a:srgbClr val="FFFFFF"/>
                </a:solidFill>
                <a:latin typeface="Arial Narrow"/>
                <a:cs typeface="Arial Narrow"/>
              </a:rPr>
              <a:t>FI results (normalized)</a:t>
            </a:r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	Confidence (A speaking) = 1 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	Confidence (B speaking) = 0.12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	Confidence (C speaking) = 0.002</a:t>
            </a:r>
          </a:p>
          <a:p>
            <a:r>
              <a:rPr lang="en-US" sz="2000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0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5800" y="3886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Narrow"/>
                <a:cs typeface="Arial Narrow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final inference (FI)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1447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on each phone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 Diagonal Corner Rectangle 29"/>
          <p:cNvSpPr/>
          <p:nvPr/>
        </p:nvSpPr>
        <p:spPr>
          <a:xfrm>
            <a:off x="244642" y="1417638"/>
            <a:ext cx="2308067" cy="46166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1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80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9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3124200" y="2855525"/>
            <a:ext cx="381000" cy="1030675"/>
            <a:chOff x="2450091" y="2855525"/>
            <a:chExt cx="381000" cy="1030675"/>
          </a:xfrm>
        </p:grpSpPr>
        <p:sp>
          <p:nvSpPr>
            <p:cNvPr id="36" name="TextBox 35"/>
            <p:cNvSpPr txBox="1"/>
            <p:nvPr/>
          </p:nvSpPr>
          <p:spPr>
            <a:xfrm>
              <a:off x="2450091" y="285552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50091" y="314794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0091" y="3424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5638800" y="2855525"/>
            <a:ext cx="381000" cy="1030675"/>
            <a:chOff x="4953000" y="2855525"/>
            <a:chExt cx="381000" cy="1030675"/>
          </a:xfrm>
        </p:grpSpPr>
        <p:sp>
          <p:nvSpPr>
            <p:cNvPr id="40" name="TextBox 39"/>
            <p:cNvSpPr txBox="1"/>
            <p:nvPr/>
          </p:nvSpPr>
          <p:spPr>
            <a:xfrm>
              <a:off x="4953000" y="285552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3000" y="314794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3000" y="3424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495800" y="3886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Narrow"/>
                <a:cs typeface="Arial Narrow"/>
              </a:rPr>
              <a:t>=</a:t>
            </a:r>
          </a:p>
        </p:txBody>
      </p:sp>
      <p:sp>
        <p:nvSpPr>
          <p:cNvPr id="23" name="Left Arrow 22"/>
          <p:cNvSpPr/>
          <p:nvPr/>
        </p:nvSpPr>
        <p:spPr>
          <a:xfrm>
            <a:off x="6019800" y="5105400"/>
            <a:ext cx="9906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552709" y="4717197"/>
            <a:ext cx="4000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EBC15"/>
                </a:solidFill>
                <a:latin typeface="Arial Narrow"/>
                <a:cs typeface="Arial Narrow"/>
              </a:rPr>
              <a:t>	</a:t>
            </a:r>
            <a:r>
              <a:rPr lang="en-US" sz="2000" b="1" u="sng" dirty="0" smtClean="0">
                <a:solidFill>
                  <a:srgbClr val="FFFFFF"/>
                </a:solidFill>
                <a:latin typeface="Arial Narrow"/>
                <a:cs typeface="Arial Narrow"/>
              </a:rPr>
              <a:t>FI results (normalized)</a:t>
            </a:r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	Confidence (A speaking) = 1 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	Confidence (B speaking) = 0.12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	Confidence (C speaking) = 0.002</a:t>
            </a:r>
          </a:p>
          <a:p>
            <a:r>
              <a:rPr lang="en-US" sz="2000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0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final inference (FI)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505200" y="1447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on each phone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 Diagonal Corner Rectangle 42"/>
          <p:cNvSpPr/>
          <p:nvPr/>
        </p:nvSpPr>
        <p:spPr>
          <a:xfrm>
            <a:off x="244642" y="1417638"/>
            <a:ext cx="2308067" cy="461666"/>
          </a:xfrm>
          <a:prstGeom prst="round2Diag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41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24600" y="6400800"/>
            <a:ext cx="3429000" cy="365125"/>
          </a:xfrm>
        </p:spPr>
        <p:txBody>
          <a:bodyPr/>
          <a:lstStyle/>
          <a:p>
            <a:r>
              <a:rPr lang="en-US" i="1" dirty="0" err="1" smtClean="0"/>
              <a:t>miluzzo@cs.dartmouth.edu</a:t>
            </a:r>
            <a:endParaRPr lang="en-US" i="1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8600" y="64008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chemeClr val="tx1">
                    <a:tint val="75000"/>
                  </a:schemeClr>
                </a:solidFill>
              </a:rPr>
              <a:t>Emiliano Miluzzo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2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6600"/>
                </a:solidFill>
                <a:latin typeface="Arial Narrow"/>
                <a:cs typeface="Arial Narrow"/>
              </a:rPr>
              <a:t>A’s LI results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0.65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0.25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FF6600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FF6600"/>
              </a:solidFill>
              <a:latin typeface="Arial Narrow"/>
              <a:cs typeface="Arial Narrow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280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EBC15"/>
                </a:solidFill>
                <a:latin typeface="Arial Narrow"/>
                <a:cs typeface="Arial Narrow"/>
              </a:rPr>
              <a:t>C’s LI results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0.30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0.67</a:t>
            </a:r>
          </a:p>
          <a:p>
            <a:r>
              <a:rPr lang="en-US" dirty="0" err="1" smtClean="0">
                <a:solidFill>
                  <a:srgbClr val="0EBC15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speaking) = 0.03</a:t>
            </a:r>
          </a:p>
          <a:p>
            <a:r>
              <a:rPr lang="en-US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9682" y="2667000"/>
            <a:ext cx="2453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19FFF9"/>
                </a:solidFill>
                <a:latin typeface="Arial Narrow"/>
                <a:cs typeface="Arial Narrow"/>
              </a:rPr>
              <a:t>B’s LI results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Prob(A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0.79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Prob(B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0.11</a:t>
            </a:r>
          </a:p>
          <a:p>
            <a:r>
              <a:rPr lang="en-US" dirty="0" err="1" smtClean="0">
                <a:solidFill>
                  <a:srgbClr val="19FFF9"/>
                </a:solidFill>
                <a:latin typeface="Arial Narrow"/>
                <a:cs typeface="Arial Narrow"/>
              </a:rPr>
              <a:t>Prob(C</a:t>
            </a:r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speaking) = 0.10</a:t>
            </a:r>
          </a:p>
          <a:p>
            <a:r>
              <a:rPr lang="en-US" dirty="0" smtClean="0">
                <a:solidFill>
                  <a:srgbClr val="19FFF9"/>
                </a:solidFill>
                <a:latin typeface="Arial Narrow"/>
                <a:cs typeface="Arial Narrow"/>
              </a:rPr>
              <a:t>  </a:t>
            </a:r>
            <a:endParaRPr lang="en-US" sz="2400" b="1" dirty="0">
              <a:solidFill>
                <a:srgbClr val="19FFF9"/>
              </a:solidFill>
              <a:latin typeface="Arial Narrow"/>
              <a:cs typeface="Arial Narrow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3124200" y="2855525"/>
            <a:ext cx="381000" cy="1030675"/>
            <a:chOff x="2450091" y="2855525"/>
            <a:chExt cx="381000" cy="1030675"/>
          </a:xfrm>
        </p:grpSpPr>
        <p:sp>
          <p:nvSpPr>
            <p:cNvPr id="36" name="TextBox 35"/>
            <p:cNvSpPr txBox="1"/>
            <p:nvPr/>
          </p:nvSpPr>
          <p:spPr>
            <a:xfrm>
              <a:off x="2450091" y="285552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50091" y="314794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50091" y="3424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5638800" y="2855525"/>
            <a:ext cx="381000" cy="1030675"/>
            <a:chOff x="4953000" y="2855525"/>
            <a:chExt cx="381000" cy="1030675"/>
          </a:xfrm>
        </p:grpSpPr>
        <p:sp>
          <p:nvSpPr>
            <p:cNvPr id="40" name="TextBox 39"/>
            <p:cNvSpPr txBox="1"/>
            <p:nvPr/>
          </p:nvSpPr>
          <p:spPr>
            <a:xfrm>
              <a:off x="4953000" y="285552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53000" y="3147941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3000" y="3424535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 Narrow"/>
                  <a:cs typeface="Arial Narrow"/>
                </a:rPr>
                <a:t>x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495800" y="3886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Narrow"/>
                <a:cs typeface="Arial Narrow"/>
              </a:rPr>
              <a:t>=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295400" y="2467321"/>
            <a:ext cx="6477000" cy="224987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00200" y="277374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Narrow"/>
                <a:cs typeface="Arial Narrow"/>
              </a:rPr>
              <a:t>collaborative inference compensates the inaccuracies of individual inferences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2709" y="4717197"/>
            <a:ext cx="4000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EBC15"/>
                </a:solidFill>
                <a:latin typeface="Arial Narrow"/>
                <a:cs typeface="Arial Narrow"/>
              </a:rPr>
              <a:t>	</a:t>
            </a:r>
            <a:r>
              <a:rPr lang="en-US" sz="2000" b="1" u="sng" dirty="0" smtClean="0">
                <a:solidFill>
                  <a:srgbClr val="FFFFFF"/>
                </a:solidFill>
                <a:latin typeface="Arial Narrow"/>
                <a:cs typeface="Arial Narrow"/>
              </a:rPr>
              <a:t>FI results (normalized)</a:t>
            </a:r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	Confidence (A speaking) = 1 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	Confidence (B speaking) = 0.12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 Narrow"/>
                <a:cs typeface="Arial Narrow"/>
              </a:rPr>
              <a:t>	Confidence (C speaking) = 0.002</a:t>
            </a:r>
          </a:p>
          <a:p>
            <a:r>
              <a:rPr lang="en-US" sz="2000" dirty="0" smtClean="0">
                <a:solidFill>
                  <a:srgbClr val="0EBC15"/>
                </a:solidFill>
                <a:latin typeface="Arial Narrow"/>
                <a:cs typeface="Arial Narrow"/>
              </a:rPr>
              <a:t>  </a:t>
            </a:r>
            <a:endParaRPr lang="en-US" sz="2000" b="1" dirty="0">
              <a:solidFill>
                <a:srgbClr val="0EBC15"/>
              </a:solidFill>
              <a:latin typeface="Arial Narrow"/>
              <a:cs typeface="Arial Narrow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6019800" y="5105400"/>
            <a:ext cx="990600" cy="2286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8600" y="14176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final inference (FI)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collaborative inference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505200" y="1447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980E"/>
                </a:solidFill>
                <a:latin typeface="Arial Narrow"/>
                <a:cs typeface="Arial Narrow"/>
              </a:rPr>
              <a:t>on each phone</a:t>
            </a:r>
            <a:endParaRPr lang="en-US" sz="2000" b="1" dirty="0">
              <a:solidFill>
                <a:srgbClr val="FF980E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9289</TotalTime>
  <Words>4433</Words>
  <Application>Microsoft Macintosh PowerPoint</Application>
  <PresentationFormat>On-screen Show (4:3)</PresentationFormat>
  <Paragraphs>1143</Paragraphs>
  <Slides>135</Slides>
  <Notes>45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Office Theme</vt:lpstr>
      <vt:lpstr>Darwin Phones: the Evolution  of Sensing and Inference on  Mobile Phones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why darwin?</vt:lpstr>
      <vt:lpstr>why darwin?</vt:lpstr>
      <vt:lpstr>why darwin?</vt:lpstr>
      <vt:lpstr>why darwin?</vt:lpstr>
      <vt:lpstr>why darwin?</vt:lpstr>
      <vt:lpstr>why darwin?</vt:lpstr>
      <vt:lpstr>why darwin?</vt:lpstr>
      <vt:lpstr>why darwin?</vt:lpstr>
      <vt:lpstr>why darwin?</vt:lpstr>
      <vt:lpstr>why darwin?</vt:lpstr>
      <vt:lpstr>why darwin?</vt:lpstr>
      <vt:lpstr>why darwin?</vt:lpstr>
      <vt:lpstr>why darwin?</vt:lpstr>
      <vt:lpstr>why darwin?</vt:lpstr>
      <vt:lpstr>darwin design</vt:lpstr>
      <vt:lpstr>Slide 54</vt:lpstr>
      <vt:lpstr>Slide 55</vt:lpstr>
      <vt:lpstr>Slide 56</vt:lpstr>
      <vt:lpstr>Slide 57</vt:lpstr>
      <vt:lpstr>Slide 58</vt:lpstr>
      <vt:lpstr>Slide 59</vt:lpstr>
      <vt:lpstr>classification model training</vt:lpstr>
      <vt:lpstr>classification model training</vt:lpstr>
      <vt:lpstr>classification model training</vt:lpstr>
      <vt:lpstr>classification model training</vt:lpstr>
      <vt:lpstr>classification model training</vt:lpstr>
      <vt:lpstr>classification model evolution</vt:lpstr>
      <vt:lpstr>classification model evolution</vt:lpstr>
      <vt:lpstr>classification model evolution</vt:lpstr>
      <vt:lpstr>classification model evolution</vt:lpstr>
      <vt:lpstr>classification model evolution</vt:lpstr>
      <vt:lpstr>classification model evolution</vt:lpstr>
      <vt:lpstr>classification model evolution</vt:lpstr>
      <vt:lpstr>classification model evolution</vt:lpstr>
      <vt:lpstr>classification model pooling</vt:lpstr>
      <vt:lpstr>classification model pooling</vt:lpstr>
      <vt:lpstr>classification model pooling</vt:lpstr>
      <vt:lpstr>classification model pooling</vt:lpstr>
      <vt:lpstr>classification model pooling</vt:lpstr>
      <vt:lpstr>classification model pooling</vt:lpstr>
      <vt:lpstr>classification model pooling</vt:lpstr>
      <vt:lpstr>classification model pooling</vt:lpstr>
      <vt:lpstr>classification model pooling</vt:lpstr>
      <vt:lpstr>classification model pooling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collaborative inference</vt:lpstr>
      <vt:lpstr>evaluation</vt:lpstr>
      <vt:lpstr>evaluation</vt:lpstr>
      <vt:lpstr>evaluation</vt:lpstr>
      <vt:lpstr>evaluation</vt:lpstr>
      <vt:lpstr>evaluation</vt:lpstr>
      <vt:lpstr>experimental scenarios</vt:lpstr>
      <vt:lpstr>some numerical results</vt:lpstr>
      <vt:lpstr>need for evolution</vt:lpstr>
      <vt:lpstr>need for evolution</vt:lpstr>
      <vt:lpstr>indoor quiet scenario</vt:lpstr>
      <vt:lpstr>indoor quiet scenario</vt:lpstr>
      <vt:lpstr>indoor quiet scenario</vt:lpstr>
      <vt:lpstr>indoor quiet scenario</vt:lpstr>
      <vt:lpstr>indoor quiet scenario</vt:lpstr>
      <vt:lpstr>indoor quiet scenario</vt:lpstr>
      <vt:lpstr>indoor quiet scenario</vt:lpstr>
      <vt:lpstr>impact of the number of mobile phones</vt:lpstr>
      <vt:lpstr>impact of the number of mobile phones</vt:lpstr>
      <vt:lpstr>impact of the number of mobile phones</vt:lpstr>
      <vt:lpstr>impact of the number of mobile phones</vt:lpstr>
      <vt:lpstr>impact of the number of mobile phones</vt:lpstr>
      <vt:lpstr>battery lifetime Vs inference responsiveness</vt:lpstr>
      <vt:lpstr>battery lifetime Vs inference responsiveness</vt:lpstr>
      <vt:lpstr>battery lifetime Vs inference responsiveness</vt:lpstr>
      <vt:lpstr>battery lifetime Vs inference responsiveness</vt:lpstr>
      <vt:lpstr>battery lifetime Vs inference responsiveness</vt:lpstr>
      <vt:lpstr>battery lifetime Vs inference responsiveness</vt:lpstr>
      <vt:lpstr>battery lifetime Vs inference responsiveness</vt:lpstr>
      <vt:lpstr>a quick recap</vt:lpstr>
      <vt:lpstr>a quick recap</vt:lpstr>
      <vt:lpstr>a quick recap</vt:lpstr>
      <vt:lpstr>a quick recap</vt:lpstr>
      <vt:lpstr>a quick recap</vt:lpstr>
      <vt:lpstr>a quick recap</vt:lpstr>
      <vt:lpstr>Slide 134</vt:lpstr>
      <vt:lpstr>Thank you!! </vt:lpstr>
    </vt:vector>
  </TitlesOfParts>
  <Company>Dartmouth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of Energy Efficient Mobile Sensing for Automatic User State Recognition</dc:title>
  <dc:creator>Emiliano Miluzzo</dc:creator>
  <cp:lastModifiedBy>Emiliano Miluzzo</cp:lastModifiedBy>
  <cp:revision>627</cp:revision>
  <dcterms:created xsi:type="dcterms:W3CDTF">2010-06-16T18:46:07Z</dcterms:created>
  <dcterms:modified xsi:type="dcterms:W3CDTF">2010-06-16T18:54:23Z</dcterms:modified>
</cp:coreProperties>
</file>