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786" r:id="rId3"/>
    <p:sldId id="537" r:id="rId4"/>
    <p:sldId id="740" r:id="rId5"/>
    <p:sldId id="741" r:id="rId6"/>
    <p:sldId id="739" r:id="rId7"/>
    <p:sldId id="742" r:id="rId8"/>
    <p:sldId id="743" r:id="rId9"/>
    <p:sldId id="744" r:id="rId10"/>
    <p:sldId id="745" r:id="rId11"/>
    <p:sldId id="746" r:id="rId12"/>
    <p:sldId id="747" r:id="rId13"/>
    <p:sldId id="748" r:id="rId14"/>
    <p:sldId id="755" r:id="rId15"/>
    <p:sldId id="749" r:id="rId16"/>
    <p:sldId id="756" r:id="rId17"/>
    <p:sldId id="757" r:id="rId18"/>
    <p:sldId id="750" r:id="rId19"/>
    <p:sldId id="751" r:id="rId20"/>
    <p:sldId id="753" r:id="rId21"/>
    <p:sldId id="764" r:id="rId22"/>
    <p:sldId id="759" r:id="rId23"/>
    <p:sldId id="760" r:id="rId24"/>
    <p:sldId id="765" r:id="rId25"/>
    <p:sldId id="766" r:id="rId26"/>
    <p:sldId id="767" r:id="rId27"/>
    <p:sldId id="758" r:id="rId28"/>
    <p:sldId id="770" r:id="rId29"/>
    <p:sldId id="771" r:id="rId30"/>
    <p:sldId id="769" r:id="rId31"/>
    <p:sldId id="772" r:id="rId32"/>
    <p:sldId id="776" r:id="rId33"/>
    <p:sldId id="774" r:id="rId34"/>
    <p:sldId id="773" r:id="rId35"/>
    <p:sldId id="775" r:id="rId36"/>
    <p:sldId id="777" r:id="rId37"/>
    <p:sldId id="778" r:id="rId38"/>
    <p:sldId id="761" r:id="rId39"/>
    <p:sldId id="762" r:id="rId40"/>
    <p:sldId id="780" r:id="rId41"/>
    <p:sldId id="781" r:id="rId42"/>
    <p:sldId id="763" r:id="rId43"/>
    <p:sldId id="782" r:id="rId44"/>
    <p:sldId id="783" r:id="rId45"/>
    <p:sldId id="784" r:id="rId46"/>
    <p:sldId id="791" r:id="rId47"/>
    <p:sldId id="785" r:id="rId48"/>
    <p:sldId id="787" r:id="rId49"/>
    <p:sldId id="788" r:id="rId50"/>
    <p:sldId id="789" r:id="rId51"/>
    <p:sldId id="768" r:id="rId52"/>
    <p:sldId id="790" r:id="rId53"/>
    <p:sldId id="779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700"/>
    <a:srgbClr val="8064A5"/>
    <a:srgbClr val="4F3D67"/>
    <a:srgbClr val="9574C0"/>
    <a:srgbClr val="664F84"/>
    <a:srgbClr val="715891"/>
    <a:srgbClr val="05D5FF"/>
    <a:srgbClr val="04ACFF"/>
    <a:srgbClr val="0592FF"/>
    <a:srgbClr val="09F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313" autoAdjust="0"/>
    <p:restoredTop sz="94929" autoAdjust="0"/>
  </p:normalViewPr>
  <p:slideViewPr>
    <p:cSldViewPr snapToObjects="1" showGuide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F4F9-BF82-2748-AF42-792E9FFADED6}" type="datetimeFigureOut">
              <a:rPr lang="en-US" smtClean="0"/>
              <a:pPr/>
              <a:t>8/29/10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1A938-7327-ED47-B26C-6457FC6CA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7DEB8-67AF-B744-ACBA-4E7AEE630051}" type="datetimeFigureOut">
              <a:rPr lang="en-US" smtClean="0"/>
              <a:pPr/>
              <a:t>8/29/10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38ED6-FBEE-034D-ABB3-027547A9F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3DD-EFC5-3140-884F-F31649ECA1CD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12D9-420D-744D-BFBD-035F7B6BE3A9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C17E-C0BF-1D4D-BBE3-19215B31258A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9421-C977-0440-94EA-EDB77CAAD9D4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8D82-1092-6949-A775-5494708837F0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DCEB-4F85-A641-A6EE-25B7A6EC93E7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1600-534A-A147-85F3-27621D8EC41B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C9AC-83FF-BF47-AD19-08F49309BB2A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6CF0-2830-294A-BAA0-C3D5A6D0F480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982-E785-2F4A-98B3-4FEAC050EF7E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D91C-D896-1146-BC0E-E8636E053C89}" type="datetime1">
              <a:rPr lang="en-US" smtClean="0"/>
              <a:pPr/>
              <a:t>8/29/10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B9EE-C8E1-2A4E-A06E-A7FCB4CEC30A}" type="datetime1">
              <a:rPr lang="en-US" smtClean="0"/>
              <a:pPr/>
              <a:t>8/29/10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		    </a:t>
            </a:r>
            <a:r>
              <a:rPr lang="en-US" dirty="0" err="1" smtClean="0"/>
              <a:t>miluzzo@cs.dartmouth.edu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0668-A4EC-7549-B512-96A6A71C7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1"/>
            <a:ext cx="9144000" cy="22859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 Narrow"/>
                <a:ea typeface="ＭＳ Ｐゴシック" charset="-128"/>
                <a:cs typeface="Arial Narrow"/>
              </a:rPr>
              <a:t>EyePhone</a:t>
            </a:r>
            <a:r>
              <a:rPr lang="en-US" b="1" dirty="0" smtClean="0">
                <a:latin typeface="Arial Narrow"/>
                <a:ea typeface="ＭＳ Ｐゴシック" charset="-128"/>
                <a:cs typeface="Arial Narrow"/>
              </a:rPr>
              <a:t>: Activating Mobile Phones With Your Eyes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620000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Arial Narrow"/>
                <a:cs typeface="Arial Narrow"/>
              </a:rPr>
              <a:t>Emiliano Miluzzo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Tianyu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 Wang,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Andrew T. Campbell</a:t>
            </a:r>
            <a:endParaRPr lang="en-US" i="1" baseline="30000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en-US" sz="2800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Narrow"/>
                <a:cs typeface="Arial Narrow"/>
              </a:rPr>
              <a:t>CS Department – Dartmouth College, Hanover, NH,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h</a:t>
            </a:r>
            <a:r>
              <a:rPr lang="en-US" sz="4000" b="1" noProof="0" dirty="0" err="1" smtClean="0">
                <a:latin typeface="Arial Narrow"/>
                <a:ea typeface="ＭＳ Ｐゴシック" charset="-128"/>
                <a:cs typeface="Arial Narrow"/>
              </a:rPr>
              <a:t>ow</a:t>
            </a:r>
            <a:r>
              <a:rPr lang="en-US" sz="4000" b="1" noProof="0" dirty="0" smtClean="0">
                <a:latin typeface="Arial Narrow"/>
                <a:ea typeface="ＭＳ Ｐゴシック" charset="-128"/>
                <a:cs typeface="Arial Narrow"/>
              </a:rPr>
              <a:t> can we use it?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2286000"/>
            <a:ext cx="7543800" cy="175260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228600" y="228600"/>
            <a:ext cx="4975578" cy="1154289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40000"/>
                  <a:lumOff val="60000"/>
                </a:schemeClr>
              </a:gs>
              <a:gs pos="56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178" y="152400"/>
            <a:ext cx="4876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emotion assessment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25" name="Picture 24" descr="emotic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-101600"/>
            <a:ext cx="2794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>
            <a:off x="228600" y="228600"/>
            <a:ext cx="4975578" cy="1154289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40000"/>
                  <a:lumOff val="60000"/>
                </a:schemeClr>
              </a:gs>
              <a:gs pos="56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178" y="152400"/>
            <a:ext cx="4876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emotion assessment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5382772" y="2514600"/>
            <a:ext cx="3570727" cy="1219199"/>
            <a:chOff x="4152900" y="2514600"/>
            <a:chExt cx="4800600" cy="1219199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4152900" y="2590799"/>
              <a:ext cx="4800600" cy="1143000"/>
            </a:xfrm>
            <a:prstGeom prst="round2Diag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1000">
                  <a:srgbClr val="FF6600"/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343401" y="2514600"/>
              <a:ext cx="4457700" cy="1219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latin typeface="Arial Narrow"/>
                  <a:ea typeface="ＭＳ Ｐゴシック" charset="-128"/>
                  <a:cs typeface="Arial Narrow"/>
                </a:rPr>
                <a:t>in-car safety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200"/>
            <a:ext cx="3733800" cy="2387600"/>
          </a:xfrm>
          <a:prstGeom prst="rect">
            <a:avLst/>
          </a:prstGeom>
        </p:spPr>
      </p:pic>
      <p:pic>
        <p:nvPicPr>
          <p:cNvPr id="25" name="Picture 24" descr="emotic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-101600"/>
            <a:ext cx="2794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17"/>
          <p:cNvSpPr/>
          <p:nvPr/>
        </p:nvSpPr>
        <p:spPr>
          <a:xfrm>
            <a:off x="5382772" y="2590799"/>
            <a:ext cx="3570727" cy="11430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1000">
                <a:srgbClr val="FF6600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28600" y="152400"/>
            <a:ext cx="4975578" cy="1230489"/>
            <a:chOff x="457200" y="609600"/>
            <a:chExt cx="4975578" cy="1230489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457200" y="685800"/>
              <a:ext cx="4975578" cy="1154289"/>
            </a:xfrm>
            <a:prstGeom prst="round2DiagRect">
              <a:avLst/>
            </a:prstGeom>
            <a:gradFill flip="none" rotWithShape="1">
              <a:gsLst>
                <a:gs pos="3000">
                  <a:schemeClr val="bg2">
                    <a:lumMod val="40000"/>
                    <a:lumOff val="60000"/>
                  </a:schemeClr>
                </a:gs>
                <a:gs pos="56000">
                  <a:schemeClr val="bg2"/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479778" y="609600"/>
              <a:ext cx="4876800" cy="1219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latin typeface="Arial Narrow"/>
                  <a:ea typeface="ＭＳ Ｐゴシック" charset="-128"/>
                  <a:cs typeface="Arial Narrow"/>
                </a:rPr>
                <a:t>emotion assessment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1243995" y="5105400"/>
            <a:ext cx="4242405" cy="1219199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48000">
                <a:srgbClr val="3B481D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06890" y="5105401"/>
            <a:ext cx="4068536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human-phone interaction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200"/>
            <a:ext cx="3733800" cy="2387600"/>
          </a:xfrm>
          <a:prstGeom prst="rect">
            <a:avLst/>
          </a:prstGeom>
        </p:spPr>
      </p:pic>
      <p:pic>
        <p:nvPicPr>
          <p:cNvPr id="25" name="Picture 24" descr="emotic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-101600"/>
            <a:ext cx="2794000" cy="25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3808663"/>
            <a:ext cx="2501900" cy="289693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524468" y="2514600"/>
            <a:ext cx="3315675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in-car safety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38200" y="2286000"/>
            <a:ext cx="7543800" cy="17526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75000">
                <a:srgbClr val="0000FF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why HPI?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38200" y="2057400"/>
            <a:ext cx="7543800" cy="1143000"/>
          </a:xfrm>
          <a:prstGeom prst="roundRect">
            <a:avLst/>
          </a:prstGeom>
          <a:gradFill flip="none" rotWithShape="1">
            <a:gsLst>
              <a:gs pos="63000">
                <a:srgbClr val="513E68"/>
              </a:gs>
              <a:gs pos="100000">
                <a:srgbClr val="9976C4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90600" y="1905001"/>
            <a:ext cx="7315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h</a:t>
            </a:r>
            <a:r>
              <a:rPr lang="en-US" sz="4400" b="1" noProof="0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uman</a:t>
            </a:r>
            <a:r>
              <a:rPr lang="en-US" sz="4400" b="1" noProof="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-computer interaction - HCI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09800" y="228600"/>
            <a:ext cx="51054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>
                    <a:lumMod val="8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because…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38200" y="2057400"/>
            <a:ext cx="7543800" cy="1143000"/>
          </a:xfrm>
          <a:prstGeom prst="roundRect">
            <a:avLst/>
          </a:prstGeom>
          <a:gradFill flip="none" rotWithShape="1">
            <a:gsLst>
              <a:gs pos="63000">
                <a:srgbClr val="513E68"/>
              </a:gs>
              <a:gs pos="100000">
                <a:srgbClr val="9976C4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4419600"/>
            <a:ext cx="7543800" cy="1143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75000">
                <a:srgbClr val="0000FF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90600" y="1905001"/>
            <a:ext cx="7315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h</a:t>
            </a:r>
            <a:r>
              <a:rPr lang="en-US" sz="4400" b="1" noProof="0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uman</a:t>
            </a:r>
            <a:r>
              <a:rPr lang="en-US" sz="4400" b="1" noProof="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-computer interaction - HCI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95400" y="4267201"/>
            <a:ext cx="67056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chemeClr val="tx1">
                    <a:lumMod val="8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h</a:t>
            </a:r>
            <a:r>
              <a:rPr lang="en-US" sz="4400" b="1" noProof="0" dirty="0" err="1" smtClean="0">
                <a:solidFill>
                  <a:schemeClr val="tx1">
                    <a:lumMod val="8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uman</a:t>
            </a:r>
            <a:r>
              <a:rPr lang="en-US" sz="4400" b="1" noProof="0" dirty="0" smtClean="0">
                <a:solidFill>
                  <a:schemeClr val="tx1">
                    <a:lumMod val="8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-phone interaction - HPI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09800" y="228600"/>
            <a:ext cx="51054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>
                    <a:lumMod val="8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because…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8200" y="2057400"/>
            <a:ext cx="7543800" cy="1143000"/>
          </a:xfrm>
          <a:prstGeom prst="roundRect">
            <a:avLst/>
          </a:prstGeom>
          <a:gradFill flip="none" rotWithShape="1">
            <a:gsLst>
              <a:gs pos="63000">
                <a:srgbClr val="513E68"/>
              </a:gs>
              <a:gs pos="100000">
                <a:srgbClr val="9976C4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05001"/>
            <a:ext cx="7315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h</a:t>
            </a:r>
            <a:r>
              <a:rPr lang="en-US" sz="4400" b="1" noProof="0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uman</a:t>
            </a:r>
            <a:r>
              <a:rPr lang="en-US" sz="4400" b="1" noProof="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-computer interaction - HCI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4419600"/>
            <a:ext cx="7543800" cy="1143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75000">
                <a:srgbClr val="0000FF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5400" y="4267201"/>
            <a:ext cx="67056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h</a:t>
            </a:r>
            <a:r>
              <a:rPr lang="en-US" sz="4400" b="1" noProof="0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uman</a:t>
            </a:r>
            <a:r>
              <a:rPr lang="en-US" sz="4400" b="1" noProof="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-phone interaction - HPI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5" name="Not Equal 14"/>
          <p:cNvSpPr/>
          <p:nvPr/>
        </p:nvSpPr>
        <p:spPr>
          <a:xfrm>
            <a:off x="4267200" y="3429000"/>
            <a:ext cx="685800" cy="685799"/>
          </a:xfrm>
          <a:prstGeom prst="mathNotEqual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09800" y="228600"/>
            <a:ext cx="51054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>
                    <a:lumMod val="8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because…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400800" y="444500"/>
            <a:ext cx="2616200" cy="19558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486294" y="3315094"/>
            <a:ext cx="6171412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1257300" y="1892300"/>
            <a:ext cx="609600" cy="622300"/>
          </a:xfrm>
          <a:prstGeom prst="downArrow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2820412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fairly ideal conditions for sensing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array of sophisticated sensors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subjects mostly static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“sensing context” fairly constant</a:t>
            </a:r>
          </a:p>
          <a:p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26670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subjects are on the move (video frames are blurred)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limited sensing capabilities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not ideal sensing context (dark, bright, etc.) 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hardware limitations</a:t>
            </a:r>
          </a:p>
          <a:p>
            <a:pPr>
              <a:buFont typeface="Arial"/>
              <a:buChar char="•"/>
            </a:pP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562600" y="1892300"/>
            <a:ext cx="609600" cy="622300"/>
          </a:xfrm>
          <a:prstGeom prst="downArrow">
            <a:avLst/>
          </a:prstGeom>
          <a:noFill/>
          <a:ln w="25400">
            <a:solidFill>
              <a:srgbClr val="05D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68750"/>
            <a:ext cx="2241550" cy="1893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1" y="482601"/>
            <a:ext cx="2590800" cy="18934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6000" y="468750"/>
            <a:ext cx="2266950" cy="1906150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53000" y="228600"/>
            <a:ext cx="2019300" cy="1295399"/>
            <a:chOff x="838200" y="4267201"/>
            <a:chExt cx="2019300" cy="1295399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4419600"/>
              <a:ext cx="2019300" cy="1143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75000">
                  <a:srgbClr val="0000FF"/>
                </a:gs>
              </a:gsLst>
              <a:path path="circle">
                <a:fillToRect l="100000" t="100000"/>
              </a:path>
              <a:tileRect r="-100000" b="-100000"/>
            </a:gra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295400" y="4267201"/>
              <a:ext cx="1143000" cy="12953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 smtClean="0">
                  <a:solidFill>
                    <a:srgbClr val="D9D9D9"/>
                  </a:solidFill>
                  <a:latin typeface="Arial Narrow"/>
                  <a:ea typeface="ＭＳ Ｐゴシック" charset="-128"/>
                  <a:cs typeface="Arial Narrow"/>
                </a:rPr>
                <a:t>HPI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228600"/>
            <a:ext cx="2057400" cy="1295399"/>
            <a:chOff x="838200" y="1917700"/>
            <a:chExt cx="2057400" cy="1295399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2057400"/>
              <a:ext cx="2057400" cy="1143000"/>
            </a:xfrm>
            <a:prstGeom prst="roundRect">
              <a:avLst/>
            </a:prstGeom>
            <a:gradFill flip="none" rotWithShape="1">
              <a:gsLst>
                <a:gs pos="63000">
                  <a:srgbClr val="513E68"/>
                </a:gs>
                <a:gs pos="100000">
                  <a:srgbClr val="9976C4"/>
                </a:gs>
              </a:gsLst>
              <a:path path="circle">
                <a:fillToRect l="100000" t="100000"/>
              </a:path>
              <a:tileRect r="-100000" b="-100000"/>
            </a:gra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295400" y="1917700"/>
              <a:ext cx="1143000" cy="12953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 smtClean="0">
                  <a:solidFill>
                    <a:srgbClr val="D9D9D9"/>
                  </a:solidFill>
                  <a:latin typeface="Arial Narrow"/>
                  <a:ea typeface="ＭＳ Ｐゴシック" charset="-128"/>
                  <a:cs typeface="Arial Narrow"/>
                </a:rPr>
                <a:t>HCI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7" grpId="0" build="p"/>
      <p:bldP spid="18" grpId="0" build="p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EyePhone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what is the future of sensing?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-sel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4916"/>
            <a:ext cx="4559300" cy="3518446"/>
          </a:xfrm>
          <a:prstGeom prst="rect">
            <a:avLst/>
          </a:prstGeom>
        </p:spPr>
      </p:pic>
      <p:pic>
        <p:nvPicPr>
          <p:cNvPr id="19" name="Picture 18" descr="eyeope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98450"/>
            <a:ext cx="1600200" cy="121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-sel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4916"/>
            <a:ext cx="4559300" cy="351844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111500" y="24384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52800" y="28575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003550" y="25971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3473450" y="25082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yeope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98450"/>
            <a:ext cx="1600200" cy="12125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 flipV="1">
            <a:off x="3556000" y="1981200"/>
            <a:ext cx="3302001" cy="6858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3886200" y="4343400"/>
            <a:ext cx="4343400" cy="96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mapping the position of the eye to an application icon on the phone display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-sel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4916"/>
            <a:ext cx="4559300" cy="351844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508250" y="31369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49550" y="35560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2400300" y="32956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870200" y="32067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yeope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98450"/>
            <a:ext cx="1600200" cy="121257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 flipV="1">
            <a:off x="2908300" y="1981200"/>
            <a:ext cx="3949702" cy="1397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3886200" y="4343400"/>
            <a:ext cx="4343400" cy="96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mapping the position of the eye to an application icon on the phone display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-sel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4916"/>
            <a:ext cx="4559300" cy="351844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848100" y="28321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89400" y="32512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740150" y="29908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210050" y="29019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yeope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98450"/>
            <a:ext cx="1600200" cy="121257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 flipV="1">
            <a:off x="4267200" y="1981200"/>
            <a:ext cx="2590802" cy="1092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3886200" y="4343400"/>
            <a:ext cx="4343400" cy="96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mapping the position of the eye to an application icon on the phone display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-sel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4916"/>
            <a:ext cx="4559300" cy="351844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848100" y="28321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89400" y="3251200"/>
            <a:ext cx="469900" cy="88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740150" y="29908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210050" y="2901950"/>
            <a:ext cx="431800" cy="266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li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356" y="1130300"/>
            <a:ext cx="1828891" cy="153626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86200" y="4343400"/>
            <a:ext cx="4343400" cy="96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the selected application (e.g., music) is activated with a</a:t>
            </a: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 wink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>
            <a:off x="457200" y="838200"/>
            <a:ext cx="6324600" cy="4245162"/>
          </a:xfrm>
          <a:prstGeom prst="irregularSeal2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-sel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4916"/>
            <a:ext cx="4559300" cy="3518446"/>
          </a:xfrm>
          <a:prstGeom prst="rect">
            <a:avLst/>
          </a:prstGeom>
        </p:spPr>
      </p:pic>
      <p:pic>
        <p:nvPicPr>
          <p:cNvPr id="10" name="Picture 9" descr="eyeope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98450"/>
            <a:ext cx="1600200" cy="1212574"/>
          </a:xfrm>
          <a:prstGeom prst="rect">
            <a:avLst/>
          </a:prstGeom>
        </p:spPr>
      </p:pic>
      <p:pic>
        <p:nvPicPr>
          <p:cNvPr id="15" name="Picture 14" descr="pl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875">
            <a:off x="1139490" y="1432423"/>
            <a:ext cx="4755405" cy="3852796"/>
          </a:xfrm>
          <a:prstGeom prst="rect">
            <a:avLst/>
          </a:prstGeom>
        </p:spPr>
      </p:pic>
      <p:pic>
        <p:nvPicPr>
          <p:cNvPr id="17" name="Picture 16" descr="eyeop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1" y="1092200"/>
            <a:ext cx="1816100" cy="153670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886200" y="4343400"/>
            <a:ext cx="4343400" cy="96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the selected application (e.g., music) is activated with a</a:t>
            </a:r>
            <a:r>
              <a:rPr lang="en-US" sz="2400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 wink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EyePhone</a:t>
            </a: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 design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01" y="241012"/>
            <a:ext cx="36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mobile phone sensing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12" name="Picture 11" descr="eye-pai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1" y="2514600"/>
            <a:ext cx="7279489" cy="28682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5382851"/>
            <a:ext cx="243698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running on pc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57800" y="5382851"/>
            <a:ext cx="266558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running on the N810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71600" y="16002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0"/>
          <p:cNvGrpSpPr/>
          <p:nvPr/>
        </p:nvGrpSpPr>
        <p:grpSpPr>
          <a:xfrm>
            <a:off x="283195" y="2209800"/>
            <a:ext cx="2894188" cy="948326"/>
            <a:chOff x="2971800" y="1828800"/>
            <a:chExt cx="4914900" cy="1219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tracking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71600" y="16002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283195" y="2209800"/>
            <a:ext cx="2894188" cy="948326"/>
            <a:chOff x="2971800" y="1828800"/>
            <a:chExt cx="4914900" cy="1219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tracking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-152400" y="30480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on every frame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71600" y="16002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283195" y="2209800"/>
            <a:ext cx="2894188" cy="948326"/>
            <a:chOff x="2971800" y="1828800"/>
            <a:chExt cx="4914900" cy="1219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tracking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204989" y="27154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33600" y="29956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813000" y="32750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659012" y="25908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based on a correlation function operating over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current frame and the template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152400" y="30480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on every frame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71600" y="16002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283195" y="2209800"/>
            <a:ext cx="2894188" cy="948326"/>
            <a:chOff x="2971800" y="1828800"/>
            <a:chExt cx="4914900" cy="1219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tracking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204989" y="27154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33600" y="29956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813000" y="32750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659012" y="25908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based on a correlation function operating over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current frame and the template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23" name="Picture 22" descr="search-bo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886200"/>
            <a:ext cx="6337300" cy="20955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-152400" y="30480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on every frame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71600" y="16002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283195" y="2209800"/>
            <a:ext cx="2894188" cy="948326"/>
            <a:chOff x="2971800" y="1828800"/>
            <a:chExt cx="4914900" cy="1219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tracking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204989" y="27154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33600" y="29956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813000" y="32750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659012" y="25908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based on a correlation function operating over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current frame and the template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371600" y="36576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152400" y="30480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on every frame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4309474"/>
            <a:ext cx="2894188" cy="948326"/>
            <a:chOff x="304800" y="4419600"/>
            <a:chExt cx="2894188" cy="948326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04800" y="4419600"/>
              <a:ext cx="2894188" cy="9483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w</a:t>
              </a: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ink detection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4714" y="4572000"/>
              <a:ext cx="2842669" cy="682710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04800" y="152400"/>
            <a:ext cx="2894188" cy="948326"/>
            <a:chOff x="2971800" y="1828800"/>
            <a:chExt cx="4914900" cy="1219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template creation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76200" y="9906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offline for different environments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77383" y="6580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505994" y="9382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785394" y="12176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631406" y="5334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image differencing over a set of frames capturing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blink. The result is a binary image with the eye pair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371600" y="16002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283195" y="2209800"/>
            <a:ext cx="2894188" cy="948326"/>
            <a:chOff x="2971800" y="1828800"/>
            <a:chExt cx="4914900" cy="1219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eye tracking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204989" y="27154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533600" y="29956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813000" y="32750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659012" y="25908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based on a correlation function operating over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current frame and the template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371600" y="3657600"/>
            <a:ext cx="609600" cy="5334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152400" y="3048000"/>
            <a:ext cx="37352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on every frame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04800" y="4309474"/>
            <a:ext cx="2894188" cy="948326"/>
            <a:chOff x="304800" y="4419600"/>
            <a:chExt cx="2894188" cy="948326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04800" y="4419600"/>
              <a:ext cx="2894188" cy="9483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w</a:t>
              </a: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ink detection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4714" y="4572000"/>
              <a:ext cx="2842669" cy="682710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198988" y="4772818"/>
            <a:ext cx="607217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527599" y="5053012"/>
            <a:ext cx="5572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806999" y="5332412"/>
            <a:ext cx="4749006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3653011" y="4648200"/>
            <a:ext cx="513159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 Narrow"/>
                <a:ea typeface="ＭＳ Ｐゴシック" charset="-128"/>
                <a:cs typeface="Arial Narrow"/>
              </a:rPr>
              <a:t>based on the correlation function values used in the tracking phase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evaluation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76200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 C++ &amp; </a:t>
            </a:r>
            <a:r>
              <a:rPr lang="en-US" sz="2800" dirty="0" err="1" smtClean="0">
                <a:latin typeface="Arial Narrow"/>
                <a:cs typeface="Arial Narrow"/>
              </a:rPr>
              <a:t>OpenCV</a:t>
            </a:r>
            <a:r>
              <a:rPr lang="en-US" sz="2800" dirty="0" smtClean="0">
                <a:latin typeface="Arial Narrow"/>
                <a:cs typeface="Arial Narrow"/>
              </a:rPr>
              <a:t>   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803400" y="1654552"/>
            <a:ext cx="5435600" cy="1012448"/>
            <a:chOff x="1828800" y="1600200"/>
            <a:chExt cx="5029201" cy="1447800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828800" y="1600200"/>
              <a:ext cx="5029200" cy="1447800"/>
            </a:xfrm>
            <a:prstGeom prst="round2DiagRect">
              <a:avLst/>
            </a:prstGeom>
            <a:gradFill flip="none" rotWithShape="1">
              <a:gsLst>
                <a:gs pos="3000">
                  <a:schemeClr val="bg2">
                    <a:lumMod val="60000"/>
                    <a:lumOff val="40000"/>
                  </a:schemeClr>
                </a:gs>
                <a:gs pos="51000">
                  <a:schemeClr val="bg2"/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1" y="1849375"/>
              <a:ext cx="5029200" cy="74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implemented on the Nokia Tablet 810</a:t>
              </a:r>
              <a:endParaRPr lang="en-US" sz="2000" dirty="0" smtClean="0">
                <a:latin typeface="Arial Narrow"/>
                <a:cs typeface="Arial Narrow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2946400"/>
            <a:ext cx="50800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experimental results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01" y="241012"/>
            <a:ext cx="36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mobile phone sensing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accuracy</a:t>
            </a:r>
            <a:endParaRPr lang="en-US" dirty="0" smtClean="0"/>
          </a:p>
        </p:txBody>
      </p:sp>
      <p:pic>
        <p:nvPicPr>
          <p:cNvPr id="8" name="Picture 7" descr="accur-tabl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74" y="2743200"/>
            <a:ext cx="7643526" cy="34132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7000" y="1524000"/>
            <a:ext cx="24384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Narrow"/>
                <a:ea typeface="ＭＳ Ｐゴシック" charset="-128"/>
                <a:cs typeface="Arial Narrow"/>
              </a:rPr>
              <a:t>steady, daylight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590925" y="2352675"/>
            <a:ext cx="438944" cy="7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00400" y="2806700"/>
            <a:ext cx="1257300" cy="32893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accuracy</a:t>
            </a:r>
            <a:endParaRPr lang="en-US" dirty="0" smtClean="0"/>
          </a:p>
        </p:txBody>
      </p:sp>
      <p:pic>
        <p:nvPicPr>
          <p:cNvPr id="8" name="Picture 7" descr="accur-tabl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74" y="2743200"/>
            <a:ext cx="7643526" cy="34132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81600" y="1524000"/>
            <a:ext cx="24384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Narrow"/>
                <a:ea typeface="ＭＳ Ｐゴシック" charset="-128"/>
                <a:cs typeface="Arial Narrow"/>
              </a:rPr>
              <a:t>walking, daylight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105525" y="2352675"/>
            <a:ext cx="438944" cy="7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53100" y="2806700"/>
            <a:ext cx="1257300" cy="32893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accuracy Vs distance from display</a:t>
            </a:r>
            <a:endParaRPr lang="en-US" dirty="0" smtClean="0"/>
          </a:p>
        </p:txBody>
      </p:sp>
      <p:pic>
        <p:nvPicPr>
          <p:cNvPr id="10" name="Picture 9" descr="accurVsdistanc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7149"/>
            <a:ext cx="7924800" cy="518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accuracy Vs distance from display</a:t>
            </a:r>
            <a:endParaRPr lang="en-US" dirty="0" smtClean="0"/>
          </a:p>
        </p:txBody>
      </p:sp>
      <p:pic>
        <p:nvPicPr>
          <p:cNvPr id="10" name="Picture 9" descr="accurVsdistanc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7149"/>
            <a:ext cx="7924800" cy="51836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76600" y="2209800"/>
            <a:ext cx="4114800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D9D9D9"/>
                </a:solidFill>
                <a:latin typeface="Arial Narrow"/>
                <a:ea typeface="ＭＳ Ｐゴシック" charset="-128"/>
                <a:cs typeface="Arial Narrow"/>
              </a:rPr>
              <a:t>possible applications?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beyond touch screen…</a:t>
            </a:r>
            <a:endParaRPr lang="en-US" dirty="0" smtClean="0"/>
          </a:p>
        </p:txBody>
      </p:sp>
      <p:pic>
        <p:nvPicPr>
          <p:cNvPr id="10" name="Picture 9" descr="eyemen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23471"/>
            <a:ext cx="8077200" cy="554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let’s recap…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let’s recap…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733800" y="1417638"/>
            <a:ext cx="5181600" cy="1362321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5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 Narrow"/>
                <a:cs typeface="Arial Narrow"/>
              </a:rPr>
              <a:t>smartphone’s</a:t>
            </a:r>
            <a:r>
              <a:rPr lang="en-US" sz="3600" dirty="0" smtClean="0">
                <a:latin typeface="Arial Narrow"/>
                <a:cs typeface="Arial Narrow"/>
              </a:rPr>
              <a:t> computation capabilities are growing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let’s recap…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105400" y="1417639"/>
            <a:ext cx="3810000" cy="7921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5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Narrow"/>
                <a:cs typeface="Arial Narrow"/>
              </a:rPr>
              <a:t>smartphone’s</a:t>
            </a:r>
            <a:r>
              <a:rPr lang="en-US" sz="2000" dirty="0" smtClean="0">
                <a:latin typeface="Arial Narrow"/>
                <a:cs typeface="Arial Narrow"/>
              </a:rPr>
              <a:t> computation capabilities are growing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2098798"/>
            <a:ext cx="5181600" cy="2320802"/>
          </a:xfrm>
          <a:prstGeom prst="roundRect">
            <a:avLst/>
          </a:prstGeom>
          <a:gradFill flip="none" rotWithShape="1">
            <a:gsLst>
              <a:gs pos="0">
                <a:srgbClr val="BC4A00"/>
              </a:gs>
              <a:gs pos="77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Narrow"/>
                <a:cs typeface="Arial Narrow"/>
              </a:rPr>
              <a:t>smarter open-eye template creation policies are needed</a:t>
            </a:r>
          </a:p>
          <a:p>
            <a:pPr algn="ctr"/>
            <a:r>
              <a:rPr lang="en-US" sz="3600" dirty="0" smtClean="0">
                <a:latin typeface="Arial Narrow"/>
                <a:cs typeface="Arial Narrow"/>
              </a:rPr>
              <a:t>(to be robust across different context) 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let’s recap…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105400" y="1417639"/>
            <a:ext cx="3810000" cy="7921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5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Narrow"/>
                <a:cs typeface="Arial Narrow"/>
              </a:rPr>
              <a:t>smartphone’s</a:t>
            </a:r>
            <a:r>
              <a:rPr lang="en-US" sz="2000" dirty="0" smtClean="0">
                <a:latin typeface="Arial Narrow"/>
                <a:cs typeface="Arial Narrow"/>
              </a:rPr>
              <a:t> computation capabilities are growing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2098798"/>
            <a:ext cx="4800600" cy="1101602"/>
          </a:xfrm>
          <a:prstGeom prst="roundRect">
            <a:avLst/>
          </a:prstGeom>
          <a:gradFill flip="none" rotWithShape="1">
            <a:gsLst>
              <a:gs pos="0">
                <a:srgbClr val="BC4A00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/>
                <a:cs typeface="Arial Narrow"/>
              </a:rPr>
              <a:t>smarter open-eye template creation policies are needed</a:t>
            </a: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(to be robust across different context) 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2819400"/>
            <a:ext cx="5181600" cy="23208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Narrow"/>
                <a:cs typeface="Arial Narrow"/>
              </a:rPr>
              <a:t>need for eye tracking techniques that are robust against context, mobility, distance from display 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01" y="241012"/>
            <a:ext cx="36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mobile phone sensing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1676400" y="1062335"/>
            <a:ext cx="5715000" cy="4424065"/>
          </a:xfrm>
          <a:prstGeom prst="irregularSeal1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577405"/>
            <a:ext cx="3588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computationally capable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(up to 2GHz CPU and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1 GB RAM)</a:t>
            </a:r>
            <a:endParaRPr lang="en-US" sz="28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let’s recap…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105400" y="1417639"/>
            <a:ext cx="3810000" cy="7921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5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Narrow"/>
                <a:cs typeface="Arial Narrow"/>
              </a:rPr>
              <a:t>smartphone’s</a:t>
            </a:r>
            <a:r>
              <a:rPr lang="en-US" sz="2000" dirty="0" smtClean="0">
                <a:latin typeface="Arial Narrow"/>
                <a:cs typeface="Arial Narrow"/>
              </a:rPr>
              <a:t> computation capabilities are growing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2098798"/>
            <a:ext cx="4800600" cy="1101602"/>
          </a:xfrm>
          <a:prstGeom prst="roundRect">
            <a:avLst/>
          </a:prstGeom>
          <a:gradFill flip="none" rotWithShape="1">
            <a:gsLst>
              <a:gs pos="0">
                <a:srgbClr val="BC4A00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/>
                <a:cs typeface="Arial Narrow"/>
              </a:rPr>
              <a:t>smarter open-eye template creation policies are needed</a:t>
            </a: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(to be robust across different context) 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2895600"/>
            <a:ext cx="4495800" cy="1143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/>
                <a:cs typeface="Arial Narrow"/>
              </a:rPr>
              <a:t>need for eye tracking techniques that are robust against context, mobility, distance from display 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3000" y="3733800"/>
            <a:ext cx="5181600" cy="2320802"/>
          </a:xfrm>
          <a:prstGeom prst="roundRect">
            <a:avLst/>
          </a:prstGeom>
          <a:gradFill flip="none" rotWithShape="1">
            <a:gsLst>
              <a:gs pos="0">
                <a:srgbClr val="4F3D67"/>
              </a:gs>
              <a:gs pos="100000">
                <a:srgbClr val="8064A5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Narrow"/>
                <a:cs typeface="Arial Narrow"/>
              </a:rPr>
              <a:t>more efficient false eye pair and</a:t>
            </a:r>
            <a:r>
              <a:rPr lang="en-US" sz="3600" dirty="0" smtClean="0">
                <a:latin typeface="Arial Narrow"/>
                <a:cs typeface="Arial Narrow"/>
              </a:rPr>
              <a:t> “false” winks filtering </a:t>
            </a:r>
            <a:r>
              <a:rPr lang="en-US" sz="3600" dirty="0" smtClean="0">
                <a:latin typeface="Arial Narrow"/>
                <a:cs typeface="Arial Narrow"/>
              </a:rPr>
              <a:t>to avoid undesired app launches 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 brief…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 brief…</a:t>
            </a:r>
            <a:endParaRPr lang="en-US" dirty="0" smtClean="0"/>
          </a:p>
        </p:txBody>
      </p:sp>
      <p:sp>
        <p:nvSpPr>
          <p:cNvPr id="5" name="Explosion 2 4"/>
          <p:cNvSpPr/>
          <p:nvPr/>
        </p:nvSpPr>
        <p:spPr>
          <a:xfrm rot="1017390">
            <a:off x="128216" y="703480"/>
            <a:ext cx="8880745" cy="5909295"/>
          </a:xfrm>
          <a:prstGeom prst="irregularSeal2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8194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rial Narrow"/>
                <a:ea typeface="+mj-ea"/>
                <a:cs typeface="Arial Narrow"/>
              </a:rPr>
              <a:t>m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obile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phone sensing 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rial Narrow"/>
                <a:ea typeface="+mj-ea"/>
                <a:cs typeface="Arial Narrow"/>
              </a:rPr>
              <a:t>HPI technology are the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future!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Narrow"/>
                <a:cs typeface="Arial Narrow"/>
              </a:rPr>
              <a:t>Thank you! </a:t>
            </a:r>
            <a:endParaRPr lang="en-US" sz="5400" dirty="0">
              <a:latin typeface="Arial Narrow"/>
              <a:cs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phonesic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35" y="2029052"/>
            <a:ext cx="5638800" cy="24667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419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Mobile Sensing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Narrow"/>
                <a:ea typeface="+mj-ea"/>
                <a:cs typeface="Arial Narrow"/>
              </a:rPr>
              <a:t>http://</a:t>
            </a:r>
            <a:r>
              <a:rPr lang="en-US" sz="2400" dirty="0" err="1" smtClean="0">
                <a:latin typeface="Arial Narrow"/>
                <a:ea typeface="+mj-ea"/>
                <a:cs typeface="Arial Narrow"/>
              </a:rPr>
              <a:t>sensorlab.cs.dartmouth.edu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11" name="Picture 10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12" name="Picture 11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87201" y="1792110"/>
            <a:ext cx="1973084" cy="798689"/>
            <a:chOff x="387201" y="1792110"/>
            <a:chExt cx="1973084" cy="798689"/>
          </a:xfrm>
        </p:grpSpPr>
        <p:sp>
          <p:nvSpPr>
            <p:cNvPr id="23" name="Rounded Rectangle 22"/>
            <p:cNvSpPr/>
            <p:nvPr/>
          </p:nvSpPr>
          <p:spPr>
            <a:xfrm>
              <a:off x="387201" y="1792110"/>
              <a:ext cx="1973084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1926160"/>
              <a:ext cx="190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accelerometer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8001" y="3064933"/>
            <a:ext cx="2111539" cy="798689"/>
            <a:chOff x="438001" y="3064933"/>
            <a:chExt cx="2111539" cy="798689"/>
          </a:xfrm>
        </p:grpSpPr>
        <p:sp>
          <p:nvSpPr>
            <p:cNvPr id="24" name="Rounded Rectangle 23"/>
            <p:cNvSpPr/>
            <p:nvPr/>
          </p:nvSpPr>
          <p:spPr>
            <a:xfrm>
              <a:off x="438001" y="3064933"/>
              <a:ext cx="2059666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207643"/>
              <a:ext cx="2092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digital compass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27845" y="4368574"/>
            <a:ext cx="1973084" cy="798689"/>
            <a:chOff x="1027845" y="4368574"/>
            <a:chExt cx="1973084" cy="798689"/>
          </a:xfrm>
        </p:grpSpPr>
        <p:sp>
          <p:nvSpPr>
            <p:cNvPr id="25" name="Rounded Rectangle 24"/>
            <p:cNvSpPr/>
            <p:nvPr/>
          </p:nvSpPr>
          <p:spPr>
            <a:xfrm>
              <a:off x="1027845" y="4368574"/>
              <a:ext cx="1973084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1820" y="4500811"/>
              <a:ext cx="1629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microphone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62379" y="5421488"/>
            <a:ext cx="2169732" cy="798689"/>
            <a:chOff x="2162379" y="5421488"/>
            <a:chExt cx="2169732" cy="798689"/>
          </a:xfrm>
        </p:grpSpPr>
        <p:sp>
          <p:nvSpPr>
            <p:cNvPr id="26" name="Rounded Rectangle 25"/>
            <p:cNvSpPr/>
            <p:nvPr/>
          </p:nvSpPr>
          <p:spPr>
            <a:xfrm>
              <a:off x="2162379" y="5421488"/>
              <a:ext cx="2169732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5565378"/>
              <a:ext cx="1962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 Narrow"/>
                  <a:cs typeface="Arial Narrow"/>
                </a:rPr>
                <a:t>WiFi/bluetooth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55157" y="5271685"/>
            <a:ext cx="1604736" cy="798689"/>
            <a:chOff x="5055157" y="5271685"/>
            <a:chExt cx="1604736" cy="798689"/>
          </a:xfrm>
        </p:grpSpPr>
        <p:sp>
          <p:nvSpPr>
            <p:cNvPr id="27" name="Rounded Rectangle 26"/>
            <p:cNvSpPr/>
            <p:nvPr/>
          </p:nvSpPr>
          <p:spPr>
            <a:xfrm>
              <a:off x="5055157" y="5271685"/>
              <a:ext cx="1604736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2137" y="5410200"/>
              <a:ext cx="717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GPS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77179" y="4340352"/>
            <a:ext cx="2671347" cy="798689"/>
            <a:chOff x="6277179" y="4340352"/>
            <a:chExt cx="2671347" cy="798689"/>
          </a:xfrm>
        </p:grpSpPr>
        <p:sp>
          <p:nvSpPr>
            <p:cNvPr id="30" name="Rounded Rectangle 29"/>
            <p:cNvSpPr/>
            <p:nvPr/>
          </p:nvSpPr>
          <p:spPr>
            <a:xfrm>
              <a:off x="6277179" y="4340352"/>
              <a:ext cx="2570488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8824" y="4500811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light sensor/camera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26757" y="3107266"/>
            <a:ext cx="1800021" cy="798689"/>
            <a:chOff x="6426757" y="3107266"/>
            <a:chExt cx="1800021" cy="798689"/>
          </a:xfrm>
        </p:grpSpPr>
        <p:sp>
          <p:nvSpPr>
            <p:cNvPr id="29" name="Rounded Rectangle 28"/>
            <p:cNvSpPr/>
            <p:nvPr/>
          </p:nvSpPr>
          <p:spPr>
            <a:xfrm>
              <a:off x="6426757" y="3107266"/>
              <a:ext cx="1800021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9893" y="3226941"/>
              <a:ext cx="1461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gyroscope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29866" y="1927577"/>
            <a:ext cx="2556934" cy="965201"/>
            <a:chOff x="6129866" y="1927577"/>
            <a:chExt cx="2556934" cy="965201"/>
          </a:xfrm>
        </p:grpSpPr>
        <p:sp>
          <p:nvSpPr>
            <p:cNvPr id="28" name="Rounded Rectangle 27"/>
            <p:cNvSpPr/>
            <p:nvPr/>
          </p:nvSpPr>
          <p:spPr>
            <a:xfrm>
              <a:off x="6129866" y="1927577"/>
              <a:ext cx="2280355" cy="965201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1972326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air quality /</a:t>
              </a:r>
            </a:p>
            <a:p>
              <a:r>
                <a:rPr lang="en-US" sz="2400" b="1" dirty="0" smtClean="0">
                  <a:latin typeface="Arial Narrow"/>
                  <a:cs typeface="Arial Narrow"/>
                </a:rPr>
                <a:t>pollution sensor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201" y="241012"/>
            <a:ext cx="36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mobile phone sensing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16306" y="990600"/>
            <a:ext cx="1122694" cy="618067"/>
            <a:chOff x="6116306" y="990600"/>
            <a:chExt cx="1122694" cy="618067"/>
          </a:xfrm>
        </p:grpSpPr>
        <p:sp>
          <p:nvSpPr>
            <p:cNvPr id="31" name="Rounded Rectangle 30"/>
            <p:cNvSpPr/>
            <p:nvPr/>
          </p:nvSpPr>
          <p:spPr>
            <a:xfrm>
              <a:off x="6116306" y="1037721"/>
              <a:ext cx="846667" cy="57094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8824" y="990600"/>
              <a:ext cx="950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11" name="Picture 10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12" name="Picture 11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387201" y="1792110"/>
            <a:ext cx="1973084" cy="798689"/>
            <a:chOff x="387201" y="1792110"/>
            <a:chExt cx="1973084" cy="798689"/>
          </a:xfrm>
        </p:grpSpPr>
        <p:sp>
          <p:nvSpPr>
            <p:cNvPr id="23" name="Rounded Rectangle 22"/>
            <p:cNvSpPr/>
            <p:nvPr/>
          </p:nvSpPr>
          <p:spPr>
            <a:xfrm>
              <a:off x="387201" y="1792110"/>
              <a:ext cx="1973084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1926160"/>
              <a:ext cx="190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accelerometer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38001" y="3064933"/>
            <a:ext cx="2111539" cy="798689"/>
            <a:chOff x="438001" y="3064933"/>
            <a:chExt cx="2111539" cy="798689"/>
          </a:xfrm>
        </p:grpSpPr>
        <p:sp>
          <p:nvSpPr>
            <p:cNvPr id="24" name="Rounded Rectangle 23"/>
            <p:cNvSpPr/>
            <p:nvPr/>
          </p:nvSpPr>
          <p:spPr>
            <a:xfrm>
              <a:off x="438001" y="3064933"/>
              <a:ext cx="2059666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207643"/>
              <a:ext cx="2092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digital compass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1027845" y="4368574"/>
            <a:ext cx="1973084" cy="798689"/>
            <a:chOff x="1027845" y="4368574"/>
            <a:chExt cx="1973084" cy="798689"/>
          </a:xfrm>
        </p:grpSpPr>
        <p:sp>
          <p:nvSpPr>
            <p:cNvPr id="25" name="Rounded Rectangle 24"/>
            <p:cNvSpPr/>
            <p:nvPr/>
          </p:nvSpPr>
          <p:spPr>
            <a:xfrm>
              <a:off x="1027845" y="4368574"/>
              <a:ext cx="1973084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1820" y="4500811"/>
              <a:ext cx="1629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microphone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2162379" y="5421488"/>
            <a:ext cx="2169732" cy="798689"/>
            <a:chOff x="2162379" y="5421488"/>
            <a:chExt cx="2169732" cy="798689"/>
          </a:xfrm>
        </p:grpSpPr>
        <p:sp>
          <p:nvSpPr>
            <p:cNvPr id="26" name="Rounded Rectangle 25"/>
            <p:cNvSpPr/>
            <p:nvPr/>
          </p:nvSpPr>
          <p:spPr>
            <a:xfrm>
              <a:off x="2162379" y="5421488"/>
              <a:ext cx="2169732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5565378"/>
              <a:ext cx="1962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 Narrow"/>
                  <a:cs typeface="Arial Narrow"/>
                </a:rPr>
                <a:t>WiFi/bluetooth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5055157" y="5271685"/>
            <a:ext cx="1604736" cy="798689"/>
            <a:chOff x="5055157" y="5271685"/>
            <a:chExt cx="1604736" cy="798689"/>
          </a:xfrm>
        </p:grpSpPr>
        <p:sp>
          <p:nvSpPr>
            <p:cNvPr id="27" name="Rounded Rectangle 26"/>
            <p:cNvSpPr/>
            <p:nvPr/>
          </p:nvSpPr>
          <p:spPr>
            <a:xfrm>
              <a:off x="5055157" y="5271685"/>
              <a:ext cx="1604736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2137" y="5410200"/>
              <a:ext cx="717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GPS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6277179" y="4340352"/>
            <a:ext cx="2671347" cy="798689"/>
            <a:chOff x="6277179" y="4340352"/>
            <a:chExt cx="2671347" cy="798689"/>
          </a:xfrm>
        </p:grpSpPr>
        <p:sp>
          <p:nvSpPr>
            <p:cNvPr id="30" name="Rounded Rectangle 29"/>
            <p:cNvSpPr/>
            <p:nvPr/>
          </p:nvSpPr>
          <p:spPr>
            <a:xfrm>
              <a:off x="6277179" y="4340352"/>
              <a:ext cx="2570488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8824" y="4500811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light sensor/camera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6426757" y="3107266"/>
            <a:ext cx="1800021" cy="798689"/>
            <a:chOff x="6426757" y="3107266"/>
            <a:chExt cx="1800021" cy="798689"/>
          </a:xfrm>
        </p:grpSpPr>
        <p:sp>
          <p:nvSpPr>
            <p:cNvPr id="29" name="Rounded Rectangle 28"/>
            <p:cNvSpPr/>
            <p:nvPr/>
          </p:nvSpPr>
          <p:spPr>
            <a:xfrm>
              <a:off x="6426757" y="3107266"/>
              <a:ext cx="1800021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9893" y="3226941"/>
              <a:ext cx="1461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gyroscope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3" name="Group 38"/>
          <p:cNvGrpSpPr/>
          <p:nvPr/>
        </p:nvGrpSpPr>
        <p:grpSpPr>
          <a:xfrm>
            <a:off x="6129866" y="1927577"/>
            <a:ext cx="2556934" cy="965201"/>
            <a:chOff x="6129866" y="1927577"/>
            <a:chExt cx="2556934" cy="965201"/>
          </a:xfrm>
        </p:grpSpPr>
        <p:sp>
          <p:nvSpPr>
            <p:cNvPr id="28" name="Rounded Rectangle 27"/>
            <p:cNvSpPr/>
            <p:nvPr/>
          </p:nvSpPr>
          <p:spPr>
            <a:xfrm>
              <a:off x="6129866" y="1927577"/>
              <a:ext cx="2280355" cy="965201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1972326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air quality /</a:t>
              </a:r>
            </a:p>
            <a:p>
              <a:r>
                <a:rPr lang="en-US" sz="2400" b="1" dirty="0" smtClean="0">
                  <a:latin typeface="Arial Narrow"/>
                  <a:cs typeface="Arial Narrow"/>
                </a:rPr>
                <a:t>pollution sensor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201" y="241012"/>
            <a:ext cx="36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mobile phone sensing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  <p:grpSp>
        <p:nvGrpSpPr>
          <p:cNvPr id="34" name="Group 39"/>
          <p:cNvGrpSpPr/>
          <p:nvPr/>
        </p:nvGrpSpPr>
        <p:grpSpPr>
          <a:xfrm>
            <a:off x="6116306" y="990600"/>
            <a:ext cx="1122694" cy="618067"/>
            <a:chOff x="6116306" y="990600"/>
            <a:chExt cx="1122694" cy="618067"/>
          </a:xfrm>
        </p:grpSpPr>
        <p:sp>
          <p:nvSpPr>
            <p:cNvPr id="31" name="Rounded Rectangle 30"/>
            <p:cNvSpPr/>
            <p:nvPr/>
          </p:nvSpPr>
          <p:spPr>
            <a:xfrm>
              <a:off x="6116306" y="1037721"/>
              <a:ext cx="846667" cy="57094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8824" y="990600"/>
              <a:ext cx="950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….</a:t>
              </a:r>
            </a:p>
          </p:txBody>
        </p:sp>
      </p:grpSp>
      <p:grpSp>
        <p:nvGrpSpPr>
          <p:cNvPr id="46" name="Group 36"/>
          <p:cNvGrpSpPr/>
          <p:nvPr/>
        </p:nvGrpSpPr>
        <p:grpSpPr>
          <a:xfrm>
            <a:off x="6277179" y="4340352"/>
            <a:ext cx="2671347" cy="798689"/>
            <a:chOff x="6277179" y="4340352"/>
            <a:chExt cx="2671347" cy="798689"/>
          </a:xfrm>
        </p:grpSpPr>
        <p:sp>
          <p:nvSpPr>
            <p:cNvPr id="47" name="Rounded Rectangle 46"/>
            <p:cNvSpPr/>
            <p:nvPr/>
          </p:nvSpPr>
          <p:spPr>
            <a:xfrm>
              <a:off x="6277179" y="4340352"/>
              <a:ext cx="2570488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88824" y="4500811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light sensor/camera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33333E-6 L -0.31667 -0.23333 " pathEditMode="relative" ptsTypes="AA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11" name="Picture 10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12" name="Picture 11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387201" y="1792110"/>
            <a:ext cx="1973084" cy="798689"/>
            <a:chOff x="387201" y="1792110"/>
            <a:chExt cx="1973084" cy="798689"/>
          </a:xfrm>
        </p:grpSpPr>
        <p:sp>
          <p:nvSpPr>
            <p:cNvPr id="23" name="Rounded Rectangle 22"/>
            <p:cNvSpPr/>
            <p:nvPr/>
          </p:nvSpPr>
          <p:spPr>
            <a:xfrm>
              <a:off x="387201" y="1792110"/>
              <a:ext cx="1973084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1926160"/>
              <a:ext cx="190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accelerometer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38001" y="3064933"/>
            <a:ext cx="2111539" cy="798689"/>
            <a:chOff x="438001" y="3064933"/>
            <a:chExt cx="2111539" cy="798689"/>
          </a:xfrm>
        </p:grpSpPr>
        <p:sp>
          <p:nvSpPr>
            <p:cNvPr id="24" name="Rounded Rectangle 23"/>
            <p:cNvSpPr/>
            <p:nvPr/>
          </p:nvSpPr>
          <p:spPr>
            <a:xfrm>
              <a:off x="438001" y="3064933"/>
              <a:ext cx="2059666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207643"/>
              <a:ext cx="2092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digital compass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1027845" y="4368574"/>
            <a:ext cx="1973084" cy="798689"/>
            <a:chOff x="1027845" y="4368574"/>
            <a:chExt cx="1973084" cy="798689"/>
          </a:xfrm>
        </p:grpSpPr>
        <p:sp>
          <p:nvSpPr>
            <p:cNvPr id="25" name="Rounded Rectangle 24"/>
            <p:cNvSpPr/>
            <p:nvPr/>
          </p:nvSpPr>
          <p:spPr>
            <a:xfrm>
              <a:off x="1027845" y="4368574"/>
              <a:ext cx="1973084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1820" y="4500811"/>
              <a:ext cx="1629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microphone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2162379" y="5421488"/>
            <a:ext cx="2169732" cy="798689"/>
            <a:chOff x="2162379" y="5421488"/>
            <a:chExt cx="2169732" cy="798689"/>
          </a:xfrm>
        </p:grpSpPr>
        <p:sp>
          <p:nvSpPr>
            <p:cNvPr id="26" name="Rounded Rectangle 25"/>
            <p:cNvSpPr/>
            <p:nvPr/>
          </p:nvSpPr>
          <p:spPr>
            <a:xfrm>
              <a:off x="2162379" y="5421488"/>
              <a:ext cx="2169732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5565378"/>
              <a:ext cx="1962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 Narrow"/>
                  <a:cs typeface="Arial Narrow"/>
                </a:rPr>
                <a:t>WiFi/bluetooth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5055157" y="5271685"/>
            <a:ext cx="1604736" cy="798689"/>
            <a:chOff x="5055157" y="5271685"/>
            <a:chExt cx="1604736" cy="798689"/>
          </a:xfrm>
        </p:grpSpPr>
        <p:sp>
          <p:nvSpPr>
            <p:cNvPr id="27" name="Rounded Rectangle 26"/>
            <p:cNvSpPr/>
            <p:nvPr/>
          </p:nvSpPr>
          <p:spPr>
            <a:xfrm>
              <a:off x="5055157" y="5271685"/>
              <a:ext cx="1604736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2137" y="5410200"/>
              <a:ext cx="717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GPS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6277179" y="4340352"/>
            <a:ext cx="2671347" cy="798689"/>
            <a:chOff x="6277179" y="4340352"/>
            <a:chExt cx="2671347" cy="798689"/>
          </a:xfrm>
        </p:grpSpPr>
        <p:sp>
          <p:nvSpPr>
            <p:cNvPr id="30" name="Rounded Rectangle 29"/>
            <p:cNvSpPr/>
            <p:nvPr/>
          </p:nvSpPr>
          <p:spPr>
            <a:xfrm>
              <a:off x="6277179" y="4340352"/>
              <a:ext cx="2570488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8824" y="4500811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light sensor/camera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6426757" y="3107266"/>
            <a:ext cx="1800021" cy="798689"/>
            <a:chOff x="6426757" y="3107266"/>
            <a:chExt cx="1800021" cy="798689"/>
          </a:xfrm>
        </p:grpSpPr>
        <p:sp>
          <p:nvSpPr>
            <p:cNvPr id="29" name="Rounded Rectangle 28"/>
            <p:cNvSpPr/>
            <p:nvPr/>
          </p:nvSpPr>
          <p:spPr>
            <a:xfrm>
              <a:off x="6426757" y="3107266"/>
              <a:ext cx="1800021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9893" y="3226941"/>
              <a:ext cx="1461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gyroscope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3" name="Group 38"/>
          <p:cNvGrpSpPr/>
          <p:nvPr/>
        </p:nvGrpSpPr>
        <p:grpSpPr>
          <a:xfrm>
            <a:off x="6129866" y="1927577"/>
            <a:ext cx="2556934" cy="965201"/>
            <a:chOff x="6129866" y="1927577"/>
            <a:chExt cx="2556934" cy="965201"/>
          </a:xfrm>
        </p:grpSpPr>
        <p:sp>
          <p:nvSpPr>
            <p:cNvPr id="28" name="Rounded Rectangle 27"/>
            <p:cNvSpPr/>
            <p:nvPr/>
          </p:nvSpPr>
          <p:spPr>
            <a:xfrm>
              <a:off x="6129866" y="1927577"/>
              <a:ext cx="2280355" cy="965201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1972326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air quality /</a:t>
              </a:r>
            </a:p>
            <a:p>
              <a:r>
                <a:rPr lang="en-US" sz="2400" b="1" dirty="0" smtClean="0">
                  <a:latin typeface="Arial Narrow"/>
                  <a:cs typeface="Arial Narrow"/>
                </a:rPr>
                <a:t>pollution sensor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201" y="241012"/>
            <a:ext cx="36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mobile phone sensing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  <p:grpSp>
        <p:nvGrpSpPr>
          <p:cNvPr id="34" name="Group 39"/>
          <p:cNvGrpSpPr/>
          <p:nvPr/>
        </p:nvGrpSpPr>
        <p:grpSpPr>
          <a:xfrm>
            <a:off x="6116306" y="990600"/>
            <a:ext cx="1122694" cy="618067"/>
            <a:chOff x="6116306" y="990600"/>
            <a:chExt cx="1122694" cy="618067"/>
          </a:xfrm>
        </p:grpSpPr>
        <p:sp>
          <p:nvSpPr>
            <p:cNvPr id="31" name="Rounded Rectangle 30"/>
            <p:cNvSpPr/>
            <p:nvPr/>
          </p:nvSpPr>
          <p:spPr>
            <a:xfrm>
              <a:off x="6116306" y="1037721"/>
              <a:ext cx="846667" cy="57094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8824" y="990600"/>
              <a:ext cx="950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….</a:t>
              </a:r>
            </a:p>
          </p:txBody>
        </p:sp>
      </p:grpSp>
      <p:grpSp>
        <p:nvGrpSpPr>
          <p:cNvPr id="35" name="Group 36"/>
          <p:cNvGrpSpPr/>
          <p:nvPr/>
        </p:nvGrpSpPr>
        <p:grpSpPr>
          <a:xfrm>
            <a:off x="6277179" y="4340352"/>
            <a:ext cx="2671347" cy="798689"/>
            <a:chOff x="6277179" y="4340352"/>
            <a:chExt cx="2671347" cy="798689"/>
          </a:xfrm>
        </p:grpSpPr>
        <p:sp>
          <p:nvSpPr>
            <p:cNvPr id="47" name="Rounded Rectangle 46"/>
            <p:cNvSpPr/>
            <p:nvPr/>
          </p:nvSpPr>
          <p:spPr>
            <a:xfrm>
              <a:off x="6277179" y="4340352"/>
              <a:ext cx="2570488" cy="79868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88824" y="4500811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light sensor/camera</a:t>
              </a:r>
              <a:endParaRPr lang="en-US" sz="2400" b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38" name="Group 36"/>
          <p:cNvGrpSpPr/>
          <p:nvPr/>
        </p:nvGrpSpPr>
        <p:grpSpPr>
          <a:xfrm>
            <a:off x="2734315" y="2528750"/>
            <a:ext cx="3872942" cy="1205050"/>
            <a:chOff x="6277179" y="4340352"/>
            <a:chExt cx="2570488" cy="798689"/>
          </a:xfrm>
        </p:grpSpPr>
        <p:sp>
          <p:nvSpPr>
            <p:cNvPr id="39" name="Rounded Rectangle 38"/>
            <p:cNvSpPr/>
            <p:nvPr/>
          </p:nvSpPr>
          <p:spPr>
            <a:xfrm>
              <a:off x="6277179" y="4340352"/>
              <a:ext cx="2570488" cy="798689"/>
            </a:xfrm>
            <a:prstGeom prst="roundRect">
              <a:avLst/>
            </a:prstGeom>
            <a:solidFill>
              <a:srgbClr val="00C700"/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54384" y="4482486"/>
              <a:ext cx="2373485" cy="42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/>
                  <a:cs typeface="Arial Narrow"/>
                </a:rPr>
                <a:t>	         </a:t>
              </a:r>
              <a:r>
                <a:rPr lang="en-US" sz="3600" b="1" dirty="0" smtClean="0">
                  <a:latin typeface="Arial Narrow"/>
                  <a:cs typeface="Arial Narrow"/>
                </a:rPr>
                <a:t>camera</a:t>
              </a:r>
              <a:endParaRPr lang="en-US" sz="3600" b="1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82" y="1890852"/>
            <a:ext cx="5525418" cy="2833548"/>
          </a:xfrm>
          <a:prstGeom prst="rect">
            <a:avLst/>
          </a:prstGeom>
        </p:spPr>
      </p:pic>
      <p:pic>
        <p:nvPicPr>
          <p:cNvPr id="12" name="Picture 11" descr="iphon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47952"/>
            <a:ext cx="3276600" cy="45194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sz="1100" i="1" dirty="0" err="1" smtClean="0"/>
              <a:t>miluzzo@cs.dartmouth.edu</a:t>
            </a:r>
            <a:endParaRPr lang="en-US" sz="1100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01" y="241012"/>
            <a:ext cx="410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Arial Narrow"/>
                <a:cs typeface="Arial Narrow"/>
              </a:rPr>
              <a:t>front facing camera</a:t>
            </a:r>
            <a:endParaRPr lang="en-US" sz="3600" b="1" i="1" u="sng" dirty="0">
              <a:latin typeface="Arial Narrow"/>
              <a:cs typeface="Arial Narrow"/>
            </a:endParaRPr>
          </a:p>
        </p:txBody>
      </p:sp>
      <p:sp>
        <p:nvSpPr>
          <p:cNvPr id="9" name="Right Arrow 8"/>
          <p:cNvSpPr/>
          <p:nvPr/>
        </p:nvSpPr>
        <p:spPr>
          <a:xfrm rot="19246866">
            <a:off x="3393307" y="3050804"/>
            <a:ext cx="16002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246866">
            <a:off x="345307" y="2319848"/>
            <a:ext cx="16002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1181</Words>
  <Application>Microsoft Macintosh PowerPoint</Application>
  <PresentationFormat>On-screen Show (4:3)</PresentationFormat>
  <Paragraphs>341</Paragraphs>
  <Slides>53</Slides>
  <Notes>52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EyePhone: Activating Mobile Phones With Your Eyes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accuracy</vt:lpstr>
      <vt:lpstr>accuracy</vt:lpstr>
      <vt:lpstr>accuracy Vs distance from display</vt:lpstr>
      <vt:lpstr>accuracy Vs distance from display</vt:lpstr>
      <vt:lpstr>Slide 44</vt:lpstr>
      <vt:lpstr>beyond touch screen…</vt:lpstr>
      <vt:lpstr>let’s recap…</vt:lpstr>
      <vt:lpstr>let’s recap…</vt:lpstr>
      <vt:lpstr>let’s recap…</vt:lpstr>
      <vt:lpstr>let’s recap…</vt:lpstr>
      <vt:lpstr>let’s recap…</vt:lpstr>
      <vt:lpstr>in brief…</vt:lpstr>
      <vt:lpstr>in brief…</vt:lpstr>
      <vt:lpstr>Thank you! </vt:lpstr>
    </vt:vector>
  </TitlesOfParts>
  <Company>Dartmouth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of Energy Efficient Mobile Sensing for Automatic User State Recognition</dc:title>
  <dc:creator>Emiliano Miluzzo</dc:creator>
  <cp:lastModifiedBy>Emiliano Miluzzo</cp:lastModifiedBy>
  <cp:revision>706</cp:revision>
  <dcterms:created xsi:type="dcterms:W3CDTF">2010-08-30T03:26:16Z</dcterms:created>
  <dcterms:modified xsi:type="dcterms:W3CDTF">2010-08-30T04:10:20Z</dcterms:modified>
</cp:coreProperties>
</file>